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74" r:id="rId5"/>
    <p:sldId id="386" r:id="rId6"/>
    <p:sldId id="347" r:id="rId7"/>
    <p:sldId id="391" r:id="rId8"/>
    <p:sldId id="385" r:id="rId9"/>
    <p:sldId id="392" r:id="rId10"/>
    <p:sldId id="393" r:id="rId11"/>
    <p:sldId id="356" r:id="rId12"/>
    <p:sldId id="304" r:id="rId13"/>
    <p:sldId id="262" r:id="rId14"/>
    <p:sldId id="285" r:id="rId15"/>
    <p:sldId id="263" r:id="rId16"/>
    <p:sldId id="307" r:id="rId17"/>
    <p:sldId id="286" r:id="rId18"/>
    <p:sldId id="308" r:id="rId19"/>
    <p:sldId id="264" r:id="rId20"/>
    <p:sldId id="287" r:id="rId21"/>
    <p:sldId id="266" r:id="rId22"/>
    <p:sldId id="306" r:id="rId23"/>
    <p:sldId id="288" r:id="rId24"/>
    <p:sldId id="265" r:id="rId25"/>
    <p:sldId id="305" r:id="rId26"/>
    <p:sldId id="289" r:id="rId27"/>
    <p:sldId id="267" r:id="rId28"/>
    <p:sldId id="269" r:id="rId29"/>
    <p:sldId id="309" r:id="rId30"/>
    <p:sldId id="270" r:id="rId3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B72B7"/>
    <a:srgbClr val="7F7F7F"/>
    <a:srgbClr val="39869B"/>
    <a:srgbClr val="B5D4E0"/>
    <a:srgbClr val="7CBBCF"/>
    <a:srgbClr val="46A1B9"/>
    <a:srgbClr val="A17F36"/>
    <a:srgbClr val="CECECE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10-489D-A7BB-C9664B75A84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10-489D-A7BB-C9664B75A84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10-489D-A7BB-C9664B75A847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10-489D-A7BB-C9664B75A847}"/>
              </c:ext>
            </c:extLst>
          </c:dPt>
          <c:cat>
            <c:strRef>
              <c:f>Blad1!$Q$20:$S$20</c:f>
              <c:strCache>
                <c:ptCount val="3"/>
                <c:pt idx="0">
                  <c:v>OZB OFS</c:v>
                </c:pt>
                <c:pt idx="1">
                  <c:v>TB </c:v>
                </c:pt>
                <c:pt idx="2">
                  <c:v>Overige</c:v>
                </c:pt>
              </c:strCache>
            </c:strRef>
          </c:cat>
          <c:val>
            <c:numRef>
              <c:f>Blad1!$Q$21:$S$21</c:f>
              <c:numCache>
                <c:formatCode>_("€"* #,##0.00_);_("€"* \(#,##0.00\);_("€"* "-"??_);_(@_)</c:formatCode>
                <c:ptCount val="3"/>
                <c:pt idx="0" formatCode="_ [$€-413]\ * #,##0.00_ ;_ [$€-413]\ * \-#,##0.00_ ;_ [$€-413]\ * &quot;-&quot;??_ ;_ @_ ">
                  <c:v>60900</c:v>
                </c:pt>
                <c:pt idx="1">
                  <c:v>40000</c:v>
                </c:pt>
                <c:pt idx="2" formatCode="_ [$€-413]\ * #,##0.00_ ;_ [$€-413]\ * \-#,##0.00_ ;_ [$€-413]\ * &quot;-&quot;??_ ;_ @_ ">
                  <c:v>12015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10-489D-A7BB-C9664B75A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72-4183-AD9F-A4C0B55CB472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72-4183-AD9F-A4C0B55CB47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72-4183-AD9F-A4C0B55CB472}"/>
              </c:ext>
            </c:extLst>
          </c:dPt>
          <c:val>
            <c:numRef>
              <c:f>Blad1!$Q$38:$S$38</c:f>
              <c:numCache>
                <c:formatCode>_("€"* #,##0.00_);_("€"* \(#,##0.00\);_("€"* "-"??_);_(@_)</c:formatCode>
                <c:ptCount val="3"/>
                <c:pt idx="0" formatCode="_ [$€-413]\ * #,##0.00_ ;_ [$€-413]\ * \-#,##0.00_ ;_ [$€-413]\ * &quot;-&quot;??_ ;_ @_ ">
                  <c:v>24990</c:v>
                </c:pt>
                <c:pt idx="1">
                  <c:v>28212</c:v>
                </c:pt>
                <c:pt idx="2" formatCode="_ [$€-413]\ * #,##0.00_ ;_ [$€-413]\ * \-#,##0.00_ ;_ [$€-413]\ * &quot;-&quot;??_ ;_ @_ ">
                  <c:v>88988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72-4183-AD9F-A4C0B55CB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nl-N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0-432C-B9C1-1D58EA0862C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0-432C-B9C1-1D58EA0862C5}"/>
              </c:ext>
            </c:extLst>
          </c:dPt>
          <c:dPt>
            <c:idx val="2"/>
            <c:bubble3D val="0"/>
            <c:explosion val="2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0-432C-B9C1-1D58EA0862C5}"/>
              </c:ext>
            </c:extLst>
          </c:dPt>
          <c:cat>
            <c:strRef>
              <c:f>Blad1!$Q$58:$S$58</c:f>
              <c:strCache>
                <c:ptCount val="3"/>
                <c:pt idx="0">
                  <c:v>inkomsten</c:v>
                </c:pt>
                <c:pt idx="1">
                  <c:v>uitgaven</c:v>
                </c:pt>
                <c:pt idx="2">
                  <c:v>overige</c:v>
                </c:pt>
              </c:strCache>
            </c:strRef>
          </c:cat>
          <c:val>
            <c:numRef>
              <c:f>Blad1!$Q$59:$S$59</c:f>
              <c:numCache>
                <c:formatCode>General</c:formatCode>
                <c:ptCount val="3"/>
                <c:pt idx="0">
                  <c:v>90750.22</c:v>
                </c:pt>
                <c:pt idx="1">
                  <c:v>40000</c:v>
                </c:pt>
                <c:pt idx="2">
                  <c:v>12011.48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30-432C-B9C1-1D58EA086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17-4030-B580-CBD2E1F04C9E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17-4030-B580-CBD2E1F04C9E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17-4030-B580-CBD2E1F04C9E}"/>
              </c:ext>
            </c:extLst>
          </c:dPt>
          <c:cat>
            <c:strRef>
              <c:f>Blad1!$Q$58:$S$58</c:f>
              <c:strCache>
                <c:ptCount val="3"/>
                <c:pt idx="0">
                  <c:v>inkomsten</c:v>
                </c:pt>
                <c:pt idx="1">
                  <c:v>uitgaven</c:v>
                </c:pt>
                <c:pt idx="2">
                  <c:v>overige</c:v>
                </c:pt>
              </c:strCache>
            </c:strRef>
          </c:cat>
          <c:val>
            <c:numRef>
              <c:f>Blad1!$Q$59:$S$59</c:f>
              <c:numCache>
                <c:formatCode>General</c:formatCode>
                <c:ptCount val="3"/>
                <c:pt idx="0">
                  <c:v>90750.22</c:v>
                </c:pt>
                <c:pt idx="1">
                  <c:v>40000</c:v>
                </c:pt>
                <c:pt idx="2">
                  <c:v>12011.48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C17-4030-B580-CBD2E1F04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0.55364</cdr:x>
      <cdr:y>0.45548</cdr:y>
    </cdr:from>
    <cdr:to>
      <cdr:x>0.87502</cdr:x>
      <cdr:y>0.52148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="" xmlns:a16="http://schemas.microsoft.com/office/drawing/2014/main" id="{AE56F5FB-BB7F-4ACA-B96B-0274B71D1D65}"/>
            </a:ext>
          </a:extLst>
        </cdr:cNvPr>
        <cdr:cNvSpPr txBox="1"/>
      </cdr:nvSpPr>
      <cdr:spPr>
        <a:xfrm xmlns:a="http://schemas.openxmlformats.org/drawingml/2006/main">
          <a:off x="2232883" y="1987713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 60.900</a:t>
          </a:r>
        </a:p>
      </cdr:txBody>
    </cdr:sp>
  </cdr:relSizeAnchor>
  <cdr:relSizeAnchor xmlns:cdr="http://schemas.openxmlformats.org/drawingml/2006/chartDrawing">
    <cdr:from>
      <cdr:x>0.16085</cdr:x>
      <cdr:y>0.45548</cdr:y>
    </cdr:from>
    <cdr:to>
      <cdr:x>0.44667</cdr:x>
      <cdr:y>0.55449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="" xmlns:a16="http://schemas.microsoft.com/office/drawing/2014/main" id="{7C29C77F-EEBC-4528-BA60-7EBDDF5C4D62}"/>
            </a:ext>
          </a:extLst>
        </cdr:cNvPr>
        <cdr:cNvSpPr txBox="1"/>
      </cdr:nvSpPr>
      <cdr:spPr>
        <a:xfrm xmlns:a="http://schemas.openxmlformats.org/drawingml/2006/main">
          <a:off x="648707" y="1987713"/>
          <a:ext cx="115276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</a:t>
          </a:r>
          <a:r>
            <a:rPr lang="nl-NL" sz="2000" b="1" dirty="0">
              <a:solidFill>
                <a:schemeClr val="bg1"/>
              </a:solidFill>
            </a:rPr>
            <a:t>  </a:t>
          </a:r>
          <a:r>
            <a:rPr lang="nl-NL" sz="1600" b="1" dirty="0">
              <a:solidFill>
                <a:schemeClr val="tx1"/>
              </a:solidFill>
            </a:rPr>
            <a:t>40.000</a:t>
          </a:r>
        </a:p>
      </cdr:txBody>
    </cdr:sp>
  </cdr:relSizeAnchor>
  <cdr:relSizeAnchor xmlns:cdr="http://schemas.openxmlformats.org/drawingml/2006/chartDrawing">
    <cdr:from>
      <cdr:x>0.34719</cdr:x>
      <cdr:y>0.17497</cdr:y>
    </cdr:from>
    <cdr:to>
      <cdr:x>0.42866</cdr:x>
      <cdr:y>0.32348</cdr:y>
    </cdr:to>
    <cdr:sp macro="" textlink="">
      <cdr:nvSpPr>
        <cdr:cNvPr id="4" name="Tekstvak 3">
          <a:extLst xmlns:a="http://schemas.openxmlformats.org/drawingml/2006/main">
            <a:ext uri="{FF2B5EF4-FFF2-40B4-BE49-F238E27FC236}">
              <a16:creationId xmlns="" xmlns:a16="http://schemas.microsoft.com/office/drawing/2014/main" id="{3EC8DCAE-491D-4EB3-99A0-1D24FA525851}"/>
            </a:ext>
          </a:extLst>
        </cdr:cNvPr>
        <cdr:cNvSpPr txBox="1"/>
      </cdr:nvSpPr>
      <cdr:spPr>
        <a:xfrm xmlns:a="http://schemas.openxmlformats.org/drawingml/2006/main" rot="19992349">
          <a:off x="1400258" y="763577"/>
          <a:ext cx="32856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0.37434</cdr:x>
      <cdr:y>0.12213</cdr:y>
    </cdr:from>
    <cdr:to>
      <cdr:x>0.45804</cdr:x>
      <cdr:y>0.3595</cdr:y>
    </cdr:to>
    <cdr:sp macro="" textlink="">
      <cdr:nvSpPr>
        <cdr:cNvPr id="5" name="Tekstvak 4">
          <a:extLst xmlns:a="http://schemas.openxmlformats.org/drawingml/2006/main">
            <a:ext uri="{FF2B5EF4-FFF2-40B4-BE49-F238E27FC236}">
              <a16:creationId xmlns="" xmlns:a16="http://schemas.microsoft.com/office/drawing/2014/main" id="{C3C8696F-F01D-4CDD-8650-17459857EACD}"/>
            </a:ext>
          </a:extLst>
        </cdr:cNvPr>
        <cdr:cNvSpPr txBox="1"/>
      </cdr:nvSpPr>
      <cdr:spPr>
        <a:xfrm xmlns:a="http://schemas.openxmlformats.org/drawingml/2006/main" rot="4274834">
          <a:off x="1065689" y="905854"/>
          <a:ext cx="1050588" cy="319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</a:t>
          </a:r>
          <a:r>
            <a:rPr lang="nl-NL" sz="1600" b="1" dirty="0">
              <a:solidFill>
                <a:schemeClr val="bg1"/>
              </a:solidFill>
            </a:rPr>
            <a:t>  </a:t>
          </a:r>
          <a:r>
            <a:rPr lang="nl-NL" sz="1600" b="1" dirty="0">
              <a:solidFill>
                <a:schemeClr val="tx1"/>
              </a:solidFill>
            </a:rPr>
            <a:t>12.015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0.1472</cdr:x>
      <cdr:y>0.47741</cdr:y>
    </cdr:from>
    <cdr:to>
      <cdr:x>0.51056</cdr:x>
      <cdr:y>0.5701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="" xmlns:a16="http://schemas.microsoft.com/office/drawing/2014/main" id="{5B4F363D-1E08-4222-8ED4-86F686EC3D04}"/>
            </a:ext>
          </a:extLst>
        </cdr:cNvPr>
        <cdr:cNvSpPr txBox="1"/>
      </cdr:nvSpPr>
      <cdr:spPr>
        <a:xfrm xmlns:a="http://schemas.openxmlformats.org/drawingml/2006/main">
          <a:off x="612593" y="2246468"/>
          <a:ext cx="1512168" cy="436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100" b="1" dirty="0">
              <a:solidFill>
                <a:schemeClr val="bg1"/>
              </a:solidFill>
            </a:rPr>
            <a:t>   </a:t>
          </a:r>
          <a:r>
            <a:rPr lang="nl-NL" sz="1600" b="1" dirty="0">
              <a:solidFill>
                <a:schemeClr val="tx1"/>
              </a:solidFill>
            </a:rPr>
            <a:t>€ 88.988</a:t>
          </a:r>
        </a:p>
      </cdr:txBody>
    </cdr:sp>
  </cdr:relSizeAnchor>
  <cdr:relSizeAnchor xmlns:cdr="http://schemas.openxmlformats.org/drawingml/2006/chartDrawing">
    <cdr:from>
      <cdr:x>0.60092</cdr:x>
      <cdr:y>0.17463</cdr:y>
    </cdr:from>
    <cdr:to>
      <cdr:x>0.68966</cdr:x>
      <cdr:y>0.40417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="" xmlns:a16="http://schemas.microsoft.com/office/drawing/2014/main" id="{384E6371-079E-44BD-9B6B-E796176ECBDB}"/>
            </a:ext>
          </a:extLst>
        </cdr:cNvPr>
        <cdr:cNvSpPr txBox="1"/>
      </cdr:nvSpPr>
      <cdr:spPr>
        <a:xfrm xmlns:a="http://schemas.openxmlformats.org/drawingml/2006/main" rot="18544600">
          <a:off x="2145396" y="1177095"/>
          <a:ext cx="108012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2000" b="1" dirty="0">
              <a:solidFill>
                <a:schemeClr val="tx1"/>
              </a:solidFill>
            </a:rPr>
            <a:t>€</a:t>
          </a:r>
          <a:r>
            <a:rPr lang="nl-NL" sz="2000" b="1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nl-NL" sz="1600" b="1" dirty="0" smtClean="0">
              <a:solidFill>
                <a:schemeClr val="tx1"/>
              </a:solidFill>
            </a:rPr>
            <a:t>24.990</a:t>
          </a:r>
          <a:endParaRPr lang="nl-NL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0.60456</cdr:x>
      <cdr:y>0.48254</cdr:y>
    </cdr:from>
    <cdr:to>
      <cdr:x>0.92975</cdr:x>
      <cdr:y>0.57436</cdr:y>
    </cdr:to>
    <cdr:sp macro="" textlink="">
      <cdr:nvSpPr>
        <cdr:cNvPr id="4" name="Tekstvak 3">
          <a:extLst xmlns:a="http://schemas.openxmlformats.org/drawingml/2006/main">
            <a:ext uri="{FF2B5EF4-FFF2-40B4-BE49-F238E27FC236}">
              <a16:creationId xmlns="" xmlns:a16="http://schemas.microsoft.com/office/drawing/2014/main" id="{19B3D988-D668-4C71-83B0-EF715B4E1712}"/>
            </a:ext>
          </a:extLst>
        </cdr:cNvPr>
        <cdr:cNvSpPr txBox="1"/>
      </cdr:nvSpPr>
      <cdr:spPr>
        <a:xfrm xmlns:a="http://schemas.openxmlformats.org/drawingml/2006/main">
          <a:off x="2515956" y="2270574"/>
          <a:ext cx="135330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 28.212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0.45572</cdr:x>
      <cdr:y>0.01426</cdr:y>
    </cdr:from>
    <cdr:to>
      <cdr:x>0.51631</cdr:x>
      <cdr:y>0.34369</cdr:y>
    </cdr:to>
    <cdr:sp macro="" textlink="">
      <cdr:nvSpPr>
        <cdr:cNvPr id="4" name="Rechthoek 3">
          <a:extLst xmlns:a="http://schemas.openxmlformats.org/drawingml/2006/main">
            <a:ext uri="{FF2B5EF4-FFF2-40B4-BE49-F238E27FC236}">
              <a16:creationId xmlns="" xmlns:a16="http://schemas.microsoft.com/office/drawing/2014/main" id="{6B266F89-064C-4725-B40D-629A038855B5}"/>
            </a:ext>
          </a:extLst>
        </cdr:cNvPr>
        <cdr:cNvSpPr/>
      </cdr:nvSpPr>
      <cdr:spPr>
        <a:xfrm xmlns:a="http://schemas.openxmlformats.org/drawingml/2006/main" rot="5106361">
          <a:off x="2293331" y="542686"/>
          <a:ext cx="133882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b="1" dirty="0">
              <a:solidFill>
                <a:schemeClr val="bg1"/>
              </a:solidFill>
              <a:latin typeface="Arimo" pitchFamily="34" charset="0"/>
              <a:ea typeface="Arimo" pitchFamily="34" charset="0"/>
              <a:cs typeface="Arimo" pitchFamily="34" charset="0"/>
            </a:rPr>
            <a:t>€ 2.000,00</a:t>
          </a:r>
          <a:r>
            <a:rPr lang="nl-NL" dirty="0">
              <a:solidFill>
                <a:schemeClr val="bg1"/>
              </a:solidFill>
              <a:latin typeface="Arimo" pitchFamily="34" charset="0"/>
              <a:ea typeface="Arimo" pitchFamily="34" charset="0"/>
              <a:cs typeface="Arimo" pitchFamily="34" charset="0"/>
            </a:rPr>
            <a:t> </a:t>
          </a:r>
          <a:endParaRPr lang="nl-NL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0.46727</cdr:x>
      <cdr:y>0.49453</cdr:y>
    </cdr:from>
    <cdr:to>
      <cdr:x>0.86025</cdr:x>
      <cdr:y>0.57725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="" xmlns:a16="http://schemas.microsoft.com/office/drawing/2014/main" id="{D350B909-5600-493D-A785-CEE934B3997F}"/>
            </a:ext>
          </a:extLst>
        </cdr:cNvPr>
        <cdr:cNvSpPr txBox="1"/>
      </cdr:nvSpPr>
      <cdr:spPr>
        <a:xfrm xmlns:a="http://schemas.openxmlformats.org/drawingml/2006/main" rot="19368969">
          <a:off x="1676601" y="2207810"/>
          <a:ext cx="141001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€ 90.750</a:t>
          </a:r>
        </a:p>
        <a:p xmlns:a="http://schemas.openxmlformats.org/drawingml/2006/main">
          <a:endParaRPr lang="nl-NL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0.08889</cdr:x>
      <cdr:y>0.43548</cdr:y>
    </cdr:from>
    <cdr:to>
      <cdr:x>0.45814</cdr:x>
      <cdr:y>0.52266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="" xmlns:a16="http://schemas.microsoft.com/office/drawing/2014/main" id="{EB6C7C88-14C9-426C-8C8D-576C4C5267C0}"/>
            </a:ext>
          </a:extLst>
        </cdr:cNvPr>
        <cdr:cNvSpPr txBox="1"/>
      </cdr:nvSpPr>
      <cdr:spPr>
        <a:xfrm xmlns:a="http://schemas.openxmlformats.org/drawingml/2006/main">
          <a:off x="318950" y="1944216"/>
          <a:ext cx="1324880" cy="38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€ 40.000</a:t>
          </a:r>
        </a:p>
      </cdr:txBody>
    </cdr:sp>
  </cdr:relSizeAnchor>
  <cdr:relSizeAnchor xmlns:cdr="http://schemas.openxmlformats.org/drawingml/2006/chartDrawing">
    <cdr:from>
      <cdr:x>0.35027</cdr:x>
      <cdr:y>0.15186</cdr:y>
    </cdr:from>
    <cdr:to>
      <cdr:x>0.49448</cdr:x>
      <cdr:y>0.44356</cdr:y>
    </cdr:to>
    <cdr:sp macro="" textlink="">
      <cdr:nvSpPr>
        <cdr:cNvPr id="4" name="Tekstvak 3">
          <a:extLst xmlns:a="http://schemas.openxmlformats.org/drawingml/2006/main">
            <a:ext uri="{FF2B5EF4-FFF2-40B4-BE49-F238E27FC236}">
              <a16:creationId xmlns="" xmlns:a16="http://schemas.microsoft.com/office/drawing/2014/main" id="{74B1ED1F-6BB9-4911-8B6E-3D31056B9135}"/>
            </a:ext>
          </a:extLst>
        </cdr:cNvPr>
        <cdr:cNvSpPr txBox="1"/>
      </cdr:nvSpPr>
      <cdr:spPr>
        <a:xfrm xmlns:a="http://schemas.openxmlformats.org/drawingml/2006/main" rot="4373546">
          <a:off x="864370" y="1070416"/>
          <a:ext cx="1302281" cy="517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€ 12.012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0.47924</cdr:x>
      <cdr:y>0.52647</cdr:y>
    </cdr:from>
    <cdr:to>
      <cdr:x>0.86365</cdr:x>
      <cdr:y>0.62766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="" xmlns:a16="http://schemas.microsoft.com/office/drawing/2014/main" id="{23A49CCF-2A06-4125-8B43-323EECA183F5}"/>
            </a:ext>
          </a:extLst>
        </cdr:cNvPr>
        <cdr:cNvSpPr txBox="1"/>
      </cdr:nvSpPr>
      <cdr:spPr>
        <a:xfrm xmlns:a="http://schemas.openxmlformats.org/drawingml/2006/main">
          <a:off x="1828988" y="2477307"/>
          <a:ext cx="1467068" cy="476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€ 82.988</a:t>
          </a:r>
        </a:p>
      </cdr:txBody>
    </cdr:sp>
  </cdr:relSizeAnchor>
  <cdr:relSizeAnchor xmlns:cdr="http://schemas.openxmlformats.org/drawingml/2006/chartDrawing">
    <cdr:from>
      <cdr:x>0.07871</cdr:x>
      <cdr:y>0.38788</cdr:y>
    </cdr:from>
    <cdr:to>
      <cdr:x>0.43396</cdr:x>
      <cdr:y>0.4797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="" xmlns:a16="http://schemas.microsoft.com/office/drawing/2014/main" id="{CE56002B-380E-4D9A-89F1-4F5B1314A521}"/>
            </a:ext>
          </a:extLst>
        </cdr:cNvPr>
        <cdr:cNvSpPr txBox="1"/>
      </cdr:nvSpPr>
      <cdr:spPr>
        <a:xfrm xmlns:a="http://schemas.openxmlformats.org/drawingml/2006/main">
          <a:off x="300386" y="1825168"/>
          <a:ext cx="135579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€ 37.916</a:t>
          </a:r>
        </a:p>
      </cdr:txBody>
    </cdr:sp>
  </cdr:relSizeAnchor>
  <cdr:relSizeAnchor xmlns:cdr="http://schemas.openxmlformats.org/drawingml/2006/chartDrawing">
    <cdr:from>
      <cdr:x>0.39898</cdr:x>
      <cdr:y>0.16864</cdr:y>
    </cdr:from>
    <cdr:to>
      <cdr:x>0.49575</cdr:x>
      <cdr:y>0.44409</cdr:y>
    </cdr:to>
    <cdr:sp macro="" textlink="">
      <cdr:nvSpPr>
        <cdr:cNvPr id="4" name="Tekstvak 3">
          <a:extLst xmlns:a="http://schemas.openxmlformats.org/drawingml/2006/main">
            <a:ext uri="{FF2B5EF4-FFF2-40B4-BE49-F238E27FC236}">
              <a16:creationId xmlns="" xmlns:a16="http://schemas.microsoft.com/office/drawing/2014/main" id="{ED62C899-1A5B-435E-AC34-013CD388A6AF}"/>
            </a:ext>
          </a:extLst>
        </cdr:cNvPr>
        <cdr:cNvSpPr txBox="1"/>
      </cdr:nvSpPr>
      <cdr:spPr>
        <a:xfrm xmlns:a="http://schemas.openxmlformats.org/drawingml/2006/main" rot="4614582">
          <a:off x="1059253" y="1256942"/>
          <a:ext cx="129614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chemeClr val="tx1"/>
              </a:solidFill>
            </a:rPr>
            <a:t>€</a:t>
          </a:r>
          <a:r>
            <a:rPr lang="nl-NL" sz="1600" b="1" dirty="0">
              <a:solidFill>
                <a:schemeClr val="bg1"/>
              </a:solidFill>
            </a:rPr>
            <a:t> </a:t>
          </a:r>
          <a:r>
            <a:rPr lang="nl-NL" sz="1600" b="1" dirty="0">
              <a:solidFill>
                <a:schemeClr val="tx1"/>
              </a:solidFill>
            </a:rPr>
            <a:t>22.023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C03C-4568-42FC-88F7-77B8E759934C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B039-170E-4B81-9B3D-94A391E5A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45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193E2E4-15B2-481D-B518-C413D0B93F24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C9E16AC-1B0C-455B-A2FA-12BE266F9A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06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46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44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05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0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15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2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11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585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6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633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50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451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906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949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14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147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127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829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878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38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19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40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915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02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48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71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96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2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99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16AC-1B0C-455B-A2FA-12BE266F9A0E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97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8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4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9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8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6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7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5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3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6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37B1-E059-46F4-AB2F-BDAEF6C3DC8D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0985-9829-457A-B321-24244AB393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8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ondernemendschagen.nl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7184"/>
            <a:ext cx="9143999" cy="1808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32" y="331101"/>
            <a:ext cx="5586972" cy="35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48072" cy="407737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0" y="-27384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Begroting 2020</a:t>
            </a: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Uitgaven  € 142.761,70</a:t>
            </a:r>
          </a:p>
        </p:txBody>
      </p:sp>
      <p:sp>
        <p:nvSpPr>
          <p:cNvPr id="9" name="Tekstvak 1"/>
          <p:cNvSpPr txBox="1"/>
          <p:nvPr/>
        </p:nvSpPr>
        <p:spPr>
          <a:xfrm>
            <a:off x="251520" y="3573016"/>
            <a:ext cx="1872208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PROJECTEN € 60.001</a:t>
            </a:r>
            <a:r>
              <a:rPr lang="nl-NL" sz="1500" b="1" dirty="0">
                <a:solidFill>
                  <a:schemeClr val="bg1"/>
                </a:solidFill>
              </a:rPr>
              <a:t>,-</a:t>
            </a:r>
          </a:p>
        </p:txBody>
      </p:sp>
      <p:sp>
        <p:nvSpPr>
          <p:cNvPr id="14" name="Tekstvak 1"/>
          <p:cNvSpPr txBox="1"/>
          <p:nvPr/>
        </p:nvSpPr>
        <p:spPr>
          <a:xfrm>
            <a:off x="251520" y="3861048"/>
            <a:ext cx="1512168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4 cent TB</a:t>
            </a:r>
          </a:p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€ 40.000,-</a:t>
            </a:r>
          </a:p>
        </p:txBody>
      </p:sp>
      <p:sp>
        <p:nvSpPr>
          <p:cNvPr id="16" name="Rechthoek 15"/>
          <p:cNvSpPr/>
          <p:nvPr/>
        </p:nvSpPr>
        <p:spPr>
          <a:xfrm rot="5400000">
            <a:off x="-691781" y="4843608"/>
            <a:ext cx="627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Extern</a:t>
            </a:r>
          </a:p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€ 2.000,-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A45D34B0-DDDB-4F72-A0BB-F3FD1163E3CE}"/>
              </a:ext>
            </a:extLst>
          </p:cNvPr>
          <p:cNvSpPr/>
          <p:nvPr/>
        </p:nvSpPr>
        <p:spPr>
          <a:xfrm>
            <a:off x="1989164" y="277397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€ 22.000,00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="" xmlns:a16="http://schemas.microsoft.com/office/drawing/2014/main" id="{671EA6B4-1BBC-4067-89D7-D78111CAC1BE}"/>
              </a:ext>
            </a:extLst>
          </p:cNvPr>
          <p:cNvSpPr/>
          <p:nvPr/>
        </p:nvSpPr>
        <p:spPr>
          <a:xfrm>
            <a:off x="479898" y="40811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€ 68.800,00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4">
            <a:extLst>
              <a:ext uri="{FF2B5EF4-FFF2-40B4-BE49-F238E27FC236}">
                <a16:creationId xmlns="" xmlns:a16="http://schemas.microsoft.com/office/drawing/2014/main" id="{4E264741-A613-4017-93CB-CDE017C2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796" y="1484784"/>
            <a:ext cx="537369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Totale uitgaven algemeen       € 22.022,50 </a:t>
            </a:r>
          </a:p>
          <a:p>
            <a:r>
              <a:rPr lang="nl-NL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o.a. Ondersteuning/uitvoering projecten, Accountant, Verzekeringen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	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Totale uitgaven PR + info        € 37.916,25 </a:t>
            </a:r>
          </a:p>
          <a:p>
            <a:r>
              <a:rPr lang="nl-NL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o.a. Sponsoring, Bijeenkomsten en 	verkiezing, Ondernemersactiviteiten, Communicatie (website, magazine)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Totale uitgaven Projecten       € 82.822,95</a:t>
            </a:r>
          </a:p>
          <a:p>
            <a:r>
              <a:rPr lang="nl-NL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o.a. opwaardering St. Maartenszee, wifi, Toerist info magazine, regiokaart, duurzaamheid, bloembakken, infra structuur en bereikbaarheid, campagne veiligheid en bewustwording landbouw- en transportverkeer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08B35CC6-5DF6-499A-86C8-7D2C0C9A6DA9}"/>
              </a:ext>
            </a:extLst>
          </p:cNvPr>
          <p:cNvSpPr txBox="1"/>
          <p:nvPr/>
        </p:nvSpPr>
        <p:spPr>
          <a:xfrm rot="19776696">
            <a:off x="2123728" y="3861048"/>
            <a:ext cx="133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€ 82.823</a:t>
            </a:r>
          </a:p>
        </p:txBody>
      </p:sp>
      <p:graphicFrame>
        <p:nvGraphicFramePr>
          <p:cNvPr id="15" name="Grafiek 14">
            <a:extLst>
              <a:ext uri="{FF2B5EF4-FFF2-40B4-BE49-F238E27FC236}">
                <a16:creationId xmlns="" xmlns:a16="http://schemas.microsoft.com/office/drawing/2014/main" id="{B4FDE842-1BAA-4CA7-A38E-BAD2EB338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063925"/>
              </p:ext>
            </p:extLst>
          </p:nvPr>
        </p:nvGraphicFramePr>
        <p:xfrm>
          <a:off x="0" y="1484784"/>
          <a:ext cx="34659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5536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Toelichting </a:t>
            </a:r>
            <a:br>
              <a:rPr lang="nl-NL" sz="5500" dirty="0">
                <a:solidFill>
                  <a:schemeClr val="accent1"/>
                </a:solidFill>
                <a:latin typeface="Baumans" pitchFamily="2" charset="0"/>
              </a:rPr>
            </a:b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Financiën OFS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nl-NL" altLang="nl-NL" sz="20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nl-NL" altLang="nl-NL" sz="20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nl-NL" alt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Uw </a:t>
            </a:r>
            <a:r>
              <a:rPr lang="nl-NL" alt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inbreng is noodzakelijk en van harte welkom! </a:t>
            </a:r>
          </a:p>
          <a:p>
            <a:pPr>
              <a:lnSpc>
                <a:spcPct val="80000"/>
              </a:lnSpc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Ideeën projecten/activiteiten? </a:t>
            </a:r>
            <a:b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Mail naar: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  <a:hlinkClick r:id="rId5"/>
              </a:rPr>
              <a:t>info@ondernemendschagen.nl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BCE7F8D9-41DD-4D22-9229-0E64BE5BA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0B72B7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836223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 err="1">
                <a:solidFill>
                  <a:schemeClr val="accent1"/>
                </a:solidFill>
                <a:latin typeface="Baumans" pitchFamily="2" charset="0"/>
              </a:rPr>
              <a:t>Agribusiness</a:t>
            </a:r>
            <a:endParaRPr lang="nl-NL" sz="5500" dirty="0">
              <a:solidFill>
                <a:schemeClr val="accent1"/>
              </a:solidFill>
              <a:latin typeface="Baumans" pitchFamily="2" charset="0"/>
            </a:endParaRP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Nen Sneekes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9" y="2060848"/>
            <a:ext cx="5217264" cy="3282458"/>
          </a:xfrm>
          <a:prstGeom prst="rect">
            <a:avLst/>
          </a:prstGeom>
        </p:spPr>
      </p:pic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AC42D7A8-C878-426A-A0B7-79E4F1D1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rgbClr val="0B72B7"/>
                </a:solidFill>
              </a:rPr>
              <a:t>4.</a:t>
            </a:r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67475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 err="1">
                <a:solidFill>
                  <a:schemeClr val="accent1"/>
                </a:solidFill>
                <a:latin typeface="Baumans" pitchFamily="2" charset="0"/>
              </a:rPr>
              <a:t>Agribusiness</a:t>
            </a:r>
            <a:endParaRPr lang="nl-NL" sz="5500" dirty="0">
              <a:solidFill>
                <a:schemeClr val="accent1"/>
              </a:solidFill>
              <a:latin typeface="Baumans" pitchFamily="2" charset="0"/>
            </a:endParaRP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Commissie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Nen Sneekes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Sectorvicevoorzitter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Nico Groot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Commissieleden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Jan Jaap Hoogland</a:t>
            </a:r>
            <a:b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Jochem Droog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Niels </a:t>
            </a:r>
            <a:r>
              <a:rPr lang="nl-NL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Houtenbos</a:t>
            </a:r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E161C494-2783-4D63-8FA2-DE204484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rgbClr val="0B72B7"/>
                </a:solidFill>
              </a:rPr>
              <a:t>4.</a:t>
            </a:r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126943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 err="1">
                <a:solidFill>
                  <a:schemeClr val="accent1"/>
                </a:solidFill>
                <a:latin typeface="Baumans" pitchFamily="2" charset="0"/>
              </a:rPr>
              <a:t>Agribusiness</a:t>
            </a:r>
            <a:endParaRPr lang="nl-NL" sz="5500" dirty="0">
              <a:solidFill>
                <a:schemeClr val="accent1"/>
              </a:solidFill>
              <a:latin typeface="Baumans" pitchFamily="2" charset="0"/>
            </a:endParaRP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Speerpunten 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nl-NL" sz="2000" b="1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Bestuursmutatie</a:t>
            </a:r>
            <a:endParaRPr lang="nl-NL" sz="20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Campagne veiligheid en bewustwording Landbouw- en Transportverkeer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Huisvesting arbeidsmigranten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Wegen en verkeersknelpunten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Samenwerking  LTO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AC0A7A9B-21C5-4225-9E52-53E20C21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rgbClr val="0B72B7"/>
                </a:solidFill>
              </a:rPr>
              <a:t>4.</a:t>
            </a:r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A026E24B-F422-495C-BDA0-9864BC673083}"/>
              </a:ext>
            </a:extLst>
          </p:cNvPr>
          <p:cNvSpPr/>
          <p:nvPr/>
        </p:nvSpPr>
        <p:spPr>
          <a:xfrm>
            <a:off x="3528299" y="6536377"/>
            <a:ext cx="4068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>
                <a:solidFill>
                  <a:srgbClr val="00A2B1"/>
                </a:solidFill>
              </a:rPr>
              <a:t>Brancheorganisatie voor ondernemers in groen, grond en infra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FC8D6DE3-F552-4243-996C-4F7793C9A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1" y="4913837"/>
            <a:ext cx="2160929" cy="127216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="" xmlns:a16="http://schemas.microsoft.com/office/drawing/2014/main" id="{A1F4B249-EC40-4958-918B-3075A4A2A7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65" y="3655868"/>
            <a:ext cx="1792858" cy="1127983"/>
          </a:xfrm>
          <a:prstGeom prst="rect">
            <a:avLst/>
          </a:prstGeom>
        </p:spPr>
      </p:pic>
      <p:pic>
        <p:nvPicPr>
          <p:cNvPr id="14" name="Afbeelding 13" descr="Afbeelding met lucht, buiten, tekst&#10;&#10;Automatisch gegenereerde beschrijving">
            <a:extLst>
              <a:ext uri="{FF2B5EF4-FFF2-40B4-BE49-F238E27FC236}">
                <a16:creationId xmlns="" xmlns:a16="http://schemas.microsoft.com/office/drawing/2014/main" id="{647EEEDE-5213-4D16-BBA6-E6E513D58C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47" y="3687255"/>
            <a:ext cx="1060133" cy="1272160"/>
          </a:xfrm>
          <a:prstGeom prst="rect">
            <a:avLst/>
          </a:prstGeom>
        </p:spPr>
      </p:pic>
      <p:pic>
        <p:nvPicPr>
          <p:cNvPr id="15" name="Afbeelding 14" descr="Afbeelding met illustratie&#10;&#10;Automatisch gegenereerde beschrijving">
            <a:extLst>
              <a:ext uri="{FF2B5EF4-FFF2-40B4-BE49-F238E27FC236}">
                <a16:creationId xmlns="" xmlns:a16="http://schemas.microsoft.com/office/drawing/2014/main" id="{8682D997-24AB-42D7-863E-869A6E7A27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10" y="3794226"/>
            <a:ext cx="1792858" cy="8182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66B80FE8-E56F-46AB-BB7B-5A30F5FED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03" y="6104116"/>
            <a:ext cx="2291835" cy="4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5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Detailhandel</a:t>
            </a:r>
          </a:p>
          <a:p>
            <a:pPr algn="ctr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Henk van Zanten</a:t>
            </a:r>
            <a:endParaRPr lang="nl-NL" sz="45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60" y="2060848"/>
            <a:ext cx="5217262" cy="3282458"/>
          </a:xfrm>
          <a:prstGeom prst="rect">
            <a:avLst/>
          </a:prstGeom>
        </p:spPr>
      </p:pic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BB5C3463-16EF-4191-8A88-7741B9CD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902413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Detailhandel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Commissie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Henk van Zanten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Sectorvicevoorzitter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Marina Spaansen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Commissieleden</a:t>
            </a:r>
          </a:p>
          <a:p>
            <a:r>
              <a:rPr lang="nl-NL" sz="2000" dirty="0"/>
              <a:t>     Willem Jan Stam</a:t>
            </a:r>
          </a:p>
          <a:p>
            <a:r>
              <a:rPr lang="nl-NL" sz="2000" dirty="0"/>
              <a:t>     Jacques Post</a:t>
            </a:r>
          </a:p>
          <a:p>
            <a:r>
              <a:rPr lang="nl-NL" sz="2000" dirty="0"/>
              <a:t>     Rick Jongeneel</a:t>
            </a:r>
          </a:p>
          <a:p>
            <a:r>
              <a:rPr lang="nl-NL" sz="2000" dirty="0"/>
              <a:t>     Herman Leguit</a:t>
            </a:r>
          </a:p>
          <a:p>
            <a:r>
              <a:rPr lang="nl-NL" sz="2000" dirty="0"/>
              <a:t>     Roger Moonen</a:t>
            </a:r>
          </a:p>
          <a:p>
            <a:r>
              <a:rPr lang="nl-NL" sz="2000" dirty="0"/>
              <a:t>     Cor Posthumus</a:t>
            </a:r>
          </a:p>
          <a:p>
            <a:endParaRPr lang="nl-NL" sz="2000" dirty="0">
              <a:effectLst/>
            </a:endParaRPr>
          </a:p>
          <a:p>
            <a:r>
              <a:rPr lang="nl-NL" sz="2000" dirty="0"/>
              <a:t>Linda Rinkel, ambtenaar economische zaken bij de gemeente Schagen, heeft een adviserende rol.</a:t>
            </a: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2C61E336-C35D-4C98-8BEC-ACF56746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095846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Detailhandel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Speerpunten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nl-NL" sz="20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Ontwikkelingen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online en fysieke verkopen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 x per jaar o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verleg met alle verenigingen</a:t>
            </a:r>
            <a:endParaRPr lang="nl-NL" sz="2000" b="1" dirty="0">
              <a:solidFill>
                <a:prstClr val="black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	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Ontwikkelingen centrum Schagen en </a:t>
            </a:r>
            <a:r>
              <a:rPr lang="nl-NL" sz="2000" b="1" dirty="0" err="1">
                <a:latin typeface="Arimo" pitchFamily="34" charset="0"/>
                <a:ea typeface="Arimo" pitchFamily="34" charset="0"/>
                <a:cs typeface="Arimo" pitchFamily="34" charset="0"/>
              </a:rPr>
              <a:t>Makado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Zienswijze industrieterrein vs. Detailhandel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Blijvende aandacht voor de dorpen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Meewerken aan regionale ontwikkelingen</a:t>
            </a: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E9DAB819-6B11-4956-AE0B-0B482689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Wethouder Beemsterboer 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en wethouder Heddes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38540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Horeca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rgbClr val="FF0000"/>
                </a:solidFill>
                <a:latin typeface="Baumans" pitchFamily="2" charset="0"/>
              </a:rPr>
              <a:t>VACATURE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60" y="2060848"/>
            <a:ext cx="5217262" cy="3282457"/>
          </a:xfrm>
          <a:prstGeom prst="rect">
            <a:avLst/>
          </a:prstGeom>
        </p:spPr>
      </p:pic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2D337D09-992E-4C75-AD73-DA2E9F79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163938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Horeca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Commissie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Sectorvoorzitter</a:t>
            </a:r>
          </a:p>
          <a:p>
            <a:r>
              <a:rPr lang="nl-NL" sz="2000" dirty="0">
                <a:solidFill>
                  <a:srgbClr val="FF0000"/>
                </a:solidFill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     Vacature</a:t>
            </a:r>
            <a:r>
              <a:rPr lang="nl-NL" sz="2000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nl-NL" sz="2000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</a:b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Sectorvicevoorzitter</a:t>
            </a:r>
          </a:p>
          <a:p>
            <a:r>
              <a:rPr lang="nl-NL" sz="2000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     Piet Hein de Boer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nl-NL" sz="2000" b="1" dirty="0">
              <a:effectLst/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Commissieleden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Bas Schut (strandpachtersvereniging) </a:t>
            </a:r>
            <a:b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Nick </a:t>
            </a:r>
            <a:r>
              <a:rPr lang="nl-NL" sz="2000" dirty="0" err="1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Nolte</a:t>
            </a:r>
            <a:endParaRPr lang="nl-NL" sz="2000" dirty="0">
              <a:effectLst/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     Roy van der Weel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Sander Mulders</a:t>
            </a:r>
            <a:b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</a:t>
            </a:r>
            <a:r>
              <a:rPr lang="nl-NL" sz="2000" dirty="0"/>
              <a:t>Cris Mosch</a:t>
            </a:r>
          </a:p>
          <a:p>
            <a:r>
              <a:rPr lang="nl-NL" sz="2000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     Isabel Stam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Ivan Louer</a:t>
            </a:r>
            <a:endParaRPr lang="nl-NL" sz="2000" dirty="0">
              <a:effectLst/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i="1" dirty="0"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De commissieleden zijn eveneens bestuursleden van Koninklijke Horeca Nederland, afd. Schagen.</a:t>
            </a:r>
            <a:endParaRPr lang="nl-NL" sz="2000" dirty="0">
              <a:effectLst/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B04DEFEA-EE9E-4619-A8D3-6F0AD75B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062988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Agenda ALV</a:t>
            </a:r>
          </a:p>
          <a:p>
            <a:pPr algn="ctr" eaLnBrk="1" hangingPunct="1">
              <a:lnSpc>
                <a:spcPts val="55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31-10-2019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Openingswoord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Algemeen OFS</a:t>
            </a:r>
          </a:p>
          <a:p>
            <a:pPr marL="457200" indent="-457200">
              <a:buAutoNum type="arabicPeriod"/>
            </a:pPr>
            <a:r>
              <a:rPr lang="nl-NL" sz="2000" dirty="0"/>
              <a:t>Toelichting financiën OFS 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OFS sector </a:t>
            </a:r>
            <a:r>
              <a:rPr lang="nl-NL" sz="2000" dirty="0" err="1"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OFS sector Detailhandel	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OFS sector Horeca	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OFS sector Industrie &amp; Bedrijven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OFS sector Recreatie &amp; Toerisme</a:t>
            </a:r>
            <a:endParaRPr lang="nl-NL" sz="2000" dirty="0"/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Pauze</a:t>
            </a:r>
          </a:p>
          <a:p>
            <a:pPr marL="457200" indent="-457200">
              <a:buAutoNum type="arabicPeriod"/>
            </a:pPr>
            <a:r>
              <a:rPr lang="nl-NL" sz="2000" dirty="0"/>
              <a:t>Presentatie gastsprekers</a:t>
            </a:r>
          </a:p>
          <a:p>
            <a:r>
              <a:rPr lang="en-US" sz="1600" dirty="0"/>
              <a:t>	</a:t>
            </a:r>
            <a:r>
              <a:rPr lang="en-US" dirty="0"/>
              <a:t>Marian </a:t>
            </a:r>
            <a:r>
              <a:rPr lang="en-US" dirty="0" err="1"/>
              <a:t>Joustra</a:t>
            </a:r>
            <a:r>
              <a:rPr lang="en-US" dirty="0"/>
              <a:t> ROC Kop NH </a:t>
            </a:r>
            <a:br>
              <a:rPr lang="en-US" dirty="0"/>
            </a:br>
            <a:r>
              <a:rPr lang="en-US" dirty="0"/>
              <a:t>	</a:t>
            </a:r>
            <a:r>
              <a:rPr lang="nl-NL" dirty="0"/>
              <a:t>Janneke Beers </a:t>
            </a:r>
            <a:r>
              <a:rPr lang="nl-NL" dirty="0" err="1"/>
              <a:t>Skaga</a:t>
            </a:r>
            <a:r>
              <a:rPr lang="nl-NL" dirty="0"/>
              <a:t> Venture</a:t>
            </a:r>
            <a:endParaRPr lang="nl-NL" i="1" dirty="0"/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12. Afsluiting en Rondleiding / Netwerkborrel			</a:t>
            </a:r>
          </a:p>
        </p:txBody>
      </p:sp>
    </p:spTree>
    <p:extLst>
      <p:ext uri="{BB962C8B-B14F-4D97-AF65-F5344CB8AC3E}">
        <p14:creationId xmlns:p14="http://schemas.microsoft.com/office/powerpoint/2010/main" val="18298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Horeca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Speerpunten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b="1" dirty="0" smtClean="0">
              <a:solidFill>
                <a:srgbClr val="FF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solidFill>
                <a:srgbClr val="FF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Geen </a:t>
            </a:r>
            <a:r>
              <a:rPr lang="nl-NL" sz="2000" b="1" dirty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voorzitter</a:t>
            </a: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2A8B584E-A14B-40F6-B0F8-9CCEC4024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034929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699791" y="-27384"/>
            <a:ext cx="6473219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000" dirty="0">
                <a:solidFill>
                  <a:schemeClr val="accent1"/>
                </a:solidFill>
                <a:latin typeface="Baumans" pitchFamily="2" charset="0"/>
              </a:rPr>
              <a:t>Industrie &amp; Bedrijven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Kees Mosch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60" y="2060848"/>
            <a:ext cx="5217261" cy="3282457"/>
          </a:xfrm>
          <a:prstGeom prst="rect">
            <a:avLst/>
          </a:prstGeom>
        </p:spPr>
      </p:pic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1CB48DF5-05AC-4FD2-BD89-0661DA21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4" y="1603832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Wethouder Beemsterboer 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en wethouder Heddes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514463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000" dirty="0">
                <a:solidFill>
                  <a:schemeClr val="accent1"/>
                </a:solidFill>
                <a:latin typeface="Baumans" pitchFamily="2" charset="0"/>
              </a:rPr>
              <a:t>Industrie &amp; Bedrijven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Commissie</a:t>
            </a:r>
          </a:p>
        </p:txBody>
      </p:sp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Kees Mosch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Sectorvicevoorzitter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Piet Bakker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Commissieleden</a:t>
            </a:r>
          </a:p>
          <a:p>
            <a:r>
              <a:rPr lang="nl-NL" sz="2000" dirty="0"/>
              <a:t>     Frank Snijder </a:t>
            </a:r>
            <a:r>
              <a:rPr lang="nl-NL" sz="2000" i="1" dirty="0"/>
              <a:t>(IBS) </a:t>
            </a:r>
          </a:p>
          <a:p>
            <a:r>
              <a:rPr lang="nl-NL" sz="2000" dirty="0"/>
              <a:t>    </a:t>
            </a:r>
            <a:r>
              <a:rPr lang="nl-NL" sz="2000" dirty="0" smtClean="0"/>
              <a:t> </a:t>
            </a:r>
            <a:r>
              <a:rPr lang="nl-NL" sz="2000" dirty="0" err="1" smtClean="0"/>
              <a:t>Jac</a:t>
            </a:r>
            <a:r>
              <a:rPr lang="nl-NL" sz="2000" dirty="0" smtClean="0"/>
              <a:t> </a:t>
            </a:r>
            <a:r>
              <a:rPr lang="nl-NL" sz="2000" dirty="0"/>
              <a:t>Kaan </a:t>
            </a:r>
            <a:r>
              <a:rPr lang="nl-NL" sz="2000" i="1" dirty="0"/>
              <a:t>(IBS)</a:t>
            </a:r>
            <a:br>
              <a:rPr lang="nl-NL" sz="2000" i="1" dirty="0"/>
            </a:br>
            <a:r>
              <a:rPr lang="nl-NL" sz="2000" i="1" dirty="0"/>
              <a:t>    </a:t>
            </a:r>
            <a:r>
              <a:rPr lang="nl-NL" sz="2000" i="1" dirty="0" smtClean="0"/>
              <a:t> </a:t>
            </a:r>
            <a:r>
              <a:rPr lang="nl-NL" sz="2000" dirty="0" smtClean="0"/>
              <a:t>Cock </a:t>
            </a:r>
            <a:r>
              <a:rPr lang="nl-NL" sz="2000" dirty="0"/>
              <a:t>Tuin </a:t>
            </a:r>
            <a:r>
              <a:rPr lang="nl-NL" sz="2000" i="1" dirty="0"/>
              <a:t>(Zakenclub ’t Zand)</a:t>
            </a:r>
            <a:br>
              <a:rPr lang="nl-NL" sz="2000" i="1" dirty="0"/>
            </a:br>
            <a:r>
              <a:rPr lang="nl-NL" sz="2000" i="1" dirty="0"/>
              <a:t>    </a:t>
            </a:r>
            <a:r>
              <a:rPr lang="nl-NL" sz="2000" i="1" dirty="0" smtClean="0"/>
              <a:t> </a:t>
            </a:r>
            <a:r>
              <a:rPr lang="nl-NL" sz="2000" dirty="0" smtClean="0"/>
              <a:t>Jos </a:t>
            </a:r>
            <a:r>
              <a:rPr lang="nl-NL" sz="2000" dirty="0"/>
              <a:t>Berkhout </a:t>
            </a:r>
            <a:r>
              <a:rPr lang="nl-NL" sz="2000" i="1" dirty="0"/>
              <a:t>(Zakengroep Waarland)</a:t>
            </a:r>
          </a:p>
          <a:p>
            <a:r>
              <a:rPr lang="nl-NL" sz="2000" dirty="0"/>
              <a:t>    </a:t>
            </a:r>
            <a:r>
              <a:rPr lang="nl-NL" sz="2000" dirty="0" smtClean="0"/>
              <a:t> Gustaaf </a:t>
            </a:r>
            <a:r>
              <a:rPr lang="nl-NL" sz="2000" dirty="0"/>
              <a:t>Hoogland </a:t>
            </a:r>
            <a:r>
              <a:rPr lang="nl-NL" sz="2000" i="1" dirty="0"/>
              <a:t>(Bedrijvenver. Zuid-Zijpe)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604FCD9B-25F7-4289-A5B3-2C21762B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54061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000" dirty="0">
                <a:solidFill>
                  <a:schemeClr val="accent1"/>
                </a:solidFill>
                <a:latin typeface="Baumans" pitchFamily="2" charset="0"/>
              </a:rPr>
              <a:t>Industrie &amp; Bedrijven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Speerpunten</a:t>
            </a:r>
          </a:p>
        </p:txBody>
      </p:sp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Woningbouw i.c.m. plannen Provincie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Infrastructuur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Glasvezel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Energietransitie / verduurzaming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bedrijventerreinen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EFA3F06D-9289-4CE8-BBF3-E02B39B1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198930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000" dirty="0">
                <a:solidFill>
                  <a:schemeClr val="accent1"/>
                </a:solidFill>
                <a:latin typeface="Baumans" pitchFamily="2" charset="0"/>
              </a:rPr>
              <a:t>Recreatie &amp; Toerisme</a:t>
            </a:r>
          </a:p>
          <a:p>
            <a:pPr algn="ctr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Kees de Wit</a:t>
            </a:r>
            <a:endParaRPr lang="nl-NL" sz="45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60" y="2060848"/>
            <a:ext cx="5217261" cy="3282457"/>
          </a:xfrm>
          <a:prstGeom prst="rect">
            <a:avLst/>
          </a:prstGeom>
        </p:spPr>
      </p:pic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290BDC6A-E99D-45F8-9D8C-8E3AB271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17166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000" dirty="0">
                <a:solidFill>
                  <a:schemeClr val="accent1"/>
                </a:solidFill>
                <a:latin typeface="Baumans" pitchFamily="2" charset="0"/>
              </a:rPr>
              <a:t>Recreatie &amp; Toerisme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Commissie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Kees de Wit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Sectorvicevoorzitter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Thomas v. d. Ploeg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Commissieleden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Nico Verduin</a:t>
            </a:r>
            <a:b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Pieter Houdewind</a:t>
            </a:r>
            <a:b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    </a:t>
            </a:r>
            <a:r>
              <a:rPr lang="nl-NL" sz="2000" dirty="0">
                <a:latin typeface="Arimo" pitchFamily="34" charset="0"/>
              </a:rPr>
              <a:t>Niek Hietberg</a:t>
            </a:r>
          </a:p>
          <a:p>
            <a:r>
              <a:rPr lang="nl-NL" sz="2000" dirty="0">
                <a:latin typeface="Arimo" pitchFamily="34" charset="0"/>
              </a:rPr>
              <a:t>     </a:t>
            </a:r>
            <a:br>
              <a:rPr lang="nl-NL" sz="2000" dirty="0">
                <a:latin typeface="Arimo" pitchFamily="34" charset="0"/>
              </a:rPr>
            </a:br>
            <a:r>
              <a:rPr lang="nl-NL" sz="2000" dirty="0">
                <a:latin typeface="Arimo" pitchFamily="34" charset="0"/>
              </a:rPr>
              <a:t>     </a:t>
            </a:r>
          </a:p>
          <a:p>
            <a:r>
              <a:rPr lang="nl-NL" sz="2000" dirty="0">
                <a:latin typeface="Arimo" pitchFamily="34" charset="0"/>
              </a:rPr>
              <a:t>Peter Vriend (</a:t>
            </a:r>
            <a:r>
              <a:rPr lang="nl-NL" sz="2000" i="1" dirty="0">
                <a:latin typeface="Arimo" pitchFamily="34" charset="0"/>
              </a:rPr>
              <a:t>is geen vast commissielid, hij heeft een adviserende rol.</a:t>
            </a: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446BADD0-0A13-4500-B381-AAB560F5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Wethouder Beemsterboer 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en wethouder Heddes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549176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000" dirty="0">
                <a:solidFill>
                  <a:schemeClr val="accent1"/>
                </a:solidFill>
                <a:latin typeface="Baumans" pitchFamily="2" charset="0"/>
              </a:rPr>
              <a:t>Recreatie &amp; Toerisme</a:t>
            </a:r>
          </a:p>
          <a:p>
            <a:pPr algn="ctr" eaLnBrk="1" hangingPunct="1">
              <a:lnSpc>
                <a:spcPts val="54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Speerpunten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A: Onttrekking recreatieverblijven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Huisvesting arbeidsmigranten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Huisvesting Jongeren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Recreatief </a:t>
            </a: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verhuur</a:t>
            </a:r>
          </a:p>
          <a:p>
            <a:endParaRPr lang="nl-NL" sz="20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Ons standpunt is: maak een duidelijke keuze,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ó</a:t>
            </a: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f 1, óf 2, óf 3 en GEEN combinatie!</a:t>
            </a: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457200" indent="-457200">
              <a:buAutoNum type="arabicParenR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B: Resultaten nieuwe verordening TB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Uitgangspunt was: budgettair neutraal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TB is een onderdeel van onze kostprijs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Meeropbrengst over 2018 450K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Sector wil compensatie voor </a:t>
            </a:r>
            <a:r>
              <a:rPr lang="nl-NL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350K: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lager tarief</a:t>
            </a:r>
          </a:p>
          <a:p>
            <a:pPr marL="457200" indent="-457200">
              <a:buAutoNum type="arabicParenR"/>
            </a:pP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Bezuinigingen: Dit vraagt politieke moed!</a:t>
            </a:r>
          </a:p>
          <a:p>
            <a:pPr marL="457200" indent="-457200">
              <a:buAutoNum type="arabicParenR"/>
            </a:pPr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A8BF679F-2720-4168-B705-FA613A51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Wethouder Beemsterboer 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en wethouder Heddes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4042487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Vragen</a:t>
            </a:r>
            <a:endParaRPr lang="nl-NL" sz="4500" dirty="0">
              <a:solidFill>
                <a:schemeClr val="accent1"/>
              </a:solidFill>
              <a:latin typeface="Baumans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27" y="1940792"/>
            <a:ext cx="4643627" cy="464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4">
            <a:extLst>
              <a:ext uri="{FF2B5EF4-FFF2-40B4-BE49-F238E27FC236}">
                <a16:creationId xmlns="" xmlns:a16="http://schemas.microsoft.com/office/drawing/2014/main" id="{DE4A3D8D-14FE-46F6-86E5-BE0ADFD0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15743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Pauze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BDCAA93F-9DEA-4E23-8BFF-1DA460425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10.Vragen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11.Pauze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12.Gastsprekers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13.Afsluiting</a:t>
            </a:r>
          </a:p>
        </p:txBody>
      </p:sp>
    </p:spTree>
    <p:extLst>
      <p:ext uri="{BB962C8B-B14F-4D97-AF65-F5344CB8AC3E}">
        <p14:creationId xmlns:p14="http://schemas.microsoft.com/office/powerpoint/2010/main" val="378856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Gastsprekers</a:t>
            </a:r>
          </a:p>
          <a:p>
            <a:pPr algn="ctr" eaLnBrk="1" hangingPunct="1"/>
            <a:endParaRPr lang="nl-NL" sz="4500" dirty="0">
              <a:solidFill>
                <a:schemeClr val="accent1"/>
              </a:solidFill>
              <a:latin typeface="Baumans" pitchFamily="2" charset="0"/>
            </a:endParaRPr>
          </a:p>
          <a:p>
            <a:pPr algn="ctr" eaLnBrk="1" hangingPunct="1"/>
            <a:endParaRPr lang="nl-NL" sz="4500" dirty="0">
              <a:solidFill>
                <a:schemeClr val="accent1"/>
              </a:solidFill>
              <a:latin typeface="Baumans" pitchFamily="2" charset="0"/>
            </a:endParaRPr>
          </a:p>
          <a:p>
            <a:pPr algn="ctr" eaLnBrk="1" hangingPunct="1"/>
            <a: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  <a:t>Marian </a:t>
            </a:r>
            <a:r>
              <a:rPr lang="en-US" sz="3500" b="1" dirty="0" err="1">
                <a:solidFill>
                  <a:schemeClr val="accent1"/>
                </a:solidFill>
                <a:latin typeface="Baumans" pitchFamily="2" charset="0"/>
              </a:rPr>
              <a:t>Joustra</a:t>
            </a:r>
            <a: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  <a:t/>
            </a:r>
            <a:b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Baumans" pitchFamily="2" charset="0"/>
              </a:rPr>
              <a:t>ROC Kop NH </a:t>
            </a:r>
          </a:p>
          <a:p>
            <a:pPr algn="ctr" eaLnBrk="1" hangingPunct="1"/>
            <a:r>
              <a:rPr lang="en-US" sz="2800" b="1" dirty="0" err="1">
                <a:solidFill>
                  <a:schemeClr val="accent1"/>
                </a:solidFill>
                <a:latin typeface="Baumans" pitchFamily="2" charset="0"/>
              </a:rPr>
              <a:t>Techniek</a:t>
            </a:r>
            <a:r>
              <a:rPr lang="en-US" sz="2800" b="1" dirty="0">
                <a:solidFill>
                  <a:schemeClr val="accent1"/>
                </a:solidFill>
                <a:latin typeface="Baumans" pitchFamily="2" charset="0"/>
              </a:rPr>
              <a:t> Opleidingen</a:t>
            </a:r>
          </a:p>
          <a:p>
            <a:pPr algn="ctr" eaLnBrk="1" hangingPunct="1"/>
            <a:endParaRPr lang="en-US" sz="3500" b="1" dirty="0" smtClean="0">
              <a:solidFill>
                <a:schemeClr val="accent1"/>
              </a:solidFill>
              <a:latin typeface="Baumans" pitchFamily="2" charset="0"/>
            </a:endParaRPr>
          </a:p>
          <a:p>
            <a:pPr algn="ctr" eaLnBrk="1" hangingPunct="1"/>
            <a: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  <a:t/>
            </a:r>
            <a:b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</a:br>
            <a:r>
              <a:rPr lang="en-US" sz="3500" b="1" dirty="0" err="1">
                <a:solidFill>
                  <a:schemeClr val="accent1"/>
                </a:solidFill>
                <a:latin typeface="Baumans" pitchFamily="2" charset="0"/>
              </a:rPr>
              <a:t>Janneke</a:t>
            </a:r>
            <a: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  <a:t> Beers</a:t>
            </a:r>
            <a:br>
              <a:rPr lang="en-US" sz="3500" b="1" dirty="0">
                <a:solidFill>
                  <a:schemeClr val="accent1"/>
                </a:solidFill>
                <a:latin typeface="Baumans" pitchFamily="2" charset="0"/>
              </a:rPr>
            </a:br>
            <a:r>
              <a:rPr lang="en-US" sz="2800" b="1" dirty="0" err="1">
                <a:solidFill>
                  <a:schemeClr val="accent1"/>
                </a:solidFill>
                <a:latin typeface="Baumans" pitchFamily="2" charset="0"/>
              </a:rPr>
              <a:t>Skaga</a:t>
            </a:r>
            <a:r>
              <a:rPr lang="en-US" sz="2800" b="1" dirty="0">
                <a:solidFill>
                  <a:schemeClr val="accent1"/>
                </a:solidFill>
                <a:latin typeface="Baumans" pitchFamily="2" charset="0"/>
              </a:rPr>
              <a:t> Venture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F0216608-9CC3-4857-8DEA-36DAFC97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09.Vragen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 dirty="0">
                <a:solidFill>
                  <a:srgbClr val="0B72B7"/>
                </a:solidFill>
              </a:rPr>
              <a:t>11.Gastsprekers</a:t>
            </a:r>
            <a:br>
              <a:rPr lang="nl-NL" sz="2000" dirty="0">
                <a:solidFill>
                  <a:srgbClr val="0B72B7"/>
                </a:solidFill>
              </a:rPr>
            </a:br>
            <a:r>
              <a:rPr lang="nl-NL" sz="2000" dirty="0">
                <a:solidFill>
                  <a:srgbClr val="0B72B7"/>
                </a:solidFill>
              </a:rPr>
              <a:t>   </a:t>
            </a:r>
            <a:r>
              <a:rPr lang="nl-NL" sz="1600" dirty="0">
                <a:solidFill>
                  <a:srgbClr val="0B72B7"/>
                </a:solidFill>
              </a:rPr>
              <a:t>Marian Joustra</a:t>
            </a:r>
          </a:p>
          <a:p>
            <a:r>
              <a:rPr lang="nl-NL" sz="1600" dirty="0">
                <a:solidFill>
                  <a:srgbClr val="0B72B7"/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586330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Openingswoord</a:t>
            </a:r>
          </a:p>
          <a:p>
            <a:pPr algn="ctr" eaLnBrk="1" hangingPunct="1">
              <a:lnSpc>
                <a:spcPts val="55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Welkom</a:t>
            </a:r>
          </a:p>
        </p:txBody>
      </p:sp>
      <p:sp>
        <p:nvSpPr>
          <p:cNvPr id="9" name="Tekstvak 4"/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Toelichting financiën 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128397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Afsluiting</a:t>
            </a:r>
          </a:p>
        </p:txBody>
      </p:sp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Ondernemers Federatie Schagen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Postbus 407 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1740 AK Schagen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06-22191144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info@ondernemendschagen.nl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www.ondernemendschagen.nl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KvK-nummer 58943811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NL31 RABO 0128 0386 24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="" xmlns:a16="http://schemas.microsoft.com/office/drawing/2014/main" id="{551663FB-B75C-4EC8-8F71-275FB914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A6A6A6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09.Vragen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r>
              <a:rPr lang="nl-NL" sz="2000">
                <a:solidFill>
                  <a:schemeClr val="bg1">
                    <a:lumMod val="65000"/>
                  </a:schemeClr>
                </a:solidFill>
              </a:rPr>
              <a:t>11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353904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Algemeen OFS</a:t>
            </a:r>
          </a:p>
          <a:p>
            <a:pPr algn="ctr" eaLnBrk="1" hangingPunct="1">
              <a:lnSpc>
                <a:spcPts val="55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Hans Bouterse</a:t>
            </a:r>
          </a:p>
        </p:txBody>
      </p:sp>
      <p:sp>
        <p:nvSpPr>
          <p:cNvPr id="9" name="Tekstvak 4"/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Toelichting financiën 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9" y="2060848"/>
            <a:ext cx="5218442" cy="3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56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Algemeen OFS</a:t>
            </a:r>
          </a:p>
          <a:p>
            <a:pPr algn="ctr" eaLnBrk="1" hangingPunct="1">
              <a:lnSpc>
                <a:spcPts val="5500"/>
              </a:lnSpc>
            </a:pP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Hans Bouterse</a:t>
            </a:r>
          </a:p>
        </p:txBody>
      </p:sp>
      <p:sp>
        <p:nvSpPr>
          <p:cNvPr id="10" name="Tekstvak 4">
            <a:extLst>
              <a:ext uri="{FF2B5EF4-FFF2-40B4-BE49-F238E27FC236}">
                <a16:creationId xmlns="" xmlns:a16="http://schemas.microsoft.com/office/drawing/2014/main" id="{D47AB7E4-ABC2-4941-9514-5D4FCAD2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Toelichting financiën 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400215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448271" cy="1540338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801436" y="-27384"/>
            <a:ext cx="62792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Toelichting </a:t>
            </a:r>
            <a:br>
              <a:rPr lang="nl-NL" sz="5500" dirty="0">
                <a:solidFill>
                  <a:schemeClr val="accent1"/>
                </a:solidFill>
                <a:latin typeface="Baumans" pitchFamily="2" charset="0"/>
              </a:rPr>
            </a:br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Financiën OFS</a:t>
            </a:r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2757286" y="1600338"/>
            <a:ext cx="627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9" y="2060848"/>
            <a:ext cx="5218442" cy="3283200"/>
          </a:xfrm>
          <a:prstGeom prst="rect">
            <a:avLst/>
          </a:prstGeom>
        </p:spPr>
      </p:pic>
      <p:sp>
        <p:nvSpPr>
          <p:cNvPr id="10" name="Tekstvak 4">
            <a:extLst>
              <a:ext uri="{FF2B5EF4-FFF2-40B4-BE49-F238E27FC236}">
                <a16:creationId xmlns="" xmlns:a16="http://schemas.microsoft.com/office/drawing/2014/main" id="{23F26A36-96C4-445E-A8E2-E88A6855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" y="1600339"/>
            <a:ext cx="277560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dirty="0">
                <a:solidFill>
                  <a:srgbClr val="A6A6A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1.Openingswoord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2.Algemeen OFS</a:t>
            </a:r>
          </a:p>
          <a:p>
            <a:r>
              <a:rPr lang="nl-NL" sz="2000" dirty="0">
                <a:solidFill>
                  <a:srgbClr val="0B72B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</a:t>
            </a:r>
            <a:r>
              <a:rPr lang="nl-NL" sz="2000" dirty="0">
                <a:solidFill>
                  <a:srgbClr val="0B72B7"/>
                </a:solidFill>
              </a:rPr>
              <a:t>Toelichting financiën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Agribusiness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5.Detailhandel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6.Horeca	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7.Industrie&amp;Bedrijven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8.Recreatie&amp;Toerisme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9.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Vragen</a:t>
            </a: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10.Pauze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11.Gastsprekers</a:t>
            </a:r>
            <a:br>
              <a:rPr lang="nl-NL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Marian Joustra</a:t>
            </a:r>
          </a:p>
          <a:p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    Janneke Beers</a:t>
            </a:r>
          </a:p>
          <a:p>
            <a:endParaRPr lang="nl-NL" sz="1000" dirty="0">
              <a:solidFill>
                <a:schemeClr val="bg1">
                  <a:lumMod val="6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12.Afsluiting</a:t>
            </a:r>
          </a:p>
        </p:txBody>
      </p:sp>
    </p:spTree>
    <p:extLst>
      <p:ext uri="{BB962C8B-B14F-4D97-AF65-F5344CB8AC3E}">
        <p14:creationId xmlns:p14="http://schemas.microsoft.com/office/powerpoint/2010/main" val="267110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48072" cy="407737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101237" y="114528"/>
            <a:ext cx="886325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Eindafrekening 2018 </a:t>
            </a: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Inkomsten € 112.915,00</a:t>
            </a:r>
          </a:p>
        </p:txBody>
      </p:sp>
      <p:sp>
        <p:nvSpPr>
          <p:cNvPr id="9" name="Tekstvak 1"/>
          <p:cNvSpPr txBox="1"/>
          <p:nvPr/>
        </p:nvSpPr>
        <p:spPr>
          <a:xfrm>
            <a:off x="251520" y="3573016"/>
            <a:ext cx="1872208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PROJECTEN € 60.001</a:t>
            </a:r>
            <a:r>
              <a:rPr lang="nl-NL" sz="1500" b="1" dirty="0">
                <a:solidFill>
                  <a:schemeClr val="bg1"/>
                </a:solidFill>
              </a:rPr>
              <a:t>,-</a:t>
            </a:r>
          </a:p>
        </p:txBody>
      </p:sp>
      <p:sp>
        <p:nvSpPr>
          <p:cNvPr id="14" name="Tekstvak 1"/>
          <p:cNvSpPr txBox="1"/>
          <p:nvPr/>
        </p:nvSpPr>
        <p:spPr>
          <a:xfrm>
            <a:off x="251520" y="3861048"/>
            <a:ext cx="1512168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4 cent TB</a:t>
            </a:r>
          </a:p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€ 40.000,-</a:t>
            </a:r>
          </a:p>
        </p:txBody>
      </p:sp>
      <p:sp>
        <p:nvSpPr>
          <p:cNvPr id="15" name="Tekstvak 4">
            <a:extLst>
              <a:ext uri="{FF2B5EF4-FFF2-40B4-BE49-F238E27FC236}">
                <a16:creationId xmlns="" xmlns:a16="http://schemas.microsoft.com/office/drawing/2014/main" id="{D11109AD-80C3-4906-87EB-BE543FDC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794589"/>
            <a:ext cx="55801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Gemeente Schagen		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3% opslag OZB - niet-woningen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  79.500,00</a:t>
            </a:r>
          </a:p>
          <a:p>
            <a:r>
              <a:rPr lang="nl-NL" sz="20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Terugvorderingen gemeente</a:t>
            </a:r>
          </a:p>
          <a:p>
            <a:r>
              <a:rPr lang="nl-NL" sz="2000" i="1" dirty="0">
                <a:latin typeface="Arimo" pitchFamily="34" charset="0"/>
                <a:ea typeface="Arimo" pitchFamily="34" charset="0"/>
                <a:cs typeface="Arimo" pitchFamily="34" charset="0"/>
              </a:rPr>
              <a:t>Maatschappelijke verenigingen  </a:t>
            </a:r>
            <a:r>
              <a:rPr lang="nl-NL" sz="20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€      </a:t>
            </a:r>
            <a:r>
              <a:rPr lang="nl-NL" sz="2000" b="1" i="1" dirty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3.600,00 </a:t>
            </a:r>
          </a:p>
          <a:p>
            <a:r>
              <a:rPr lang="nl-NL" sz="2000" i="1" dirty="0">
                <a:latin typeface="Arimo" pitchFamily="34" charset="0"/>
                <a:ea typeface="Arimo" pitchFamily="34" charset="0"/>
                <a:cs typeface="Arimo" pitchFamily="34" charset="0"/>
              </a:rPr>
              <a:t>LTO</a:t>
            </a:r>
            <a:r>
              <a:rPr lang="nl-NL" sz="20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			             €    </a:t>
            </a:r>
            <a:r>
              <a:rPr lang="nl-NL" sz="2000" b="1" i="1" dirty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15.000,00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				===========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Totaal 			             €    60.900,00</a:t>
            </a:r>
          </a:p>
          <a:p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Totaal resterend voor OFS</a:t>
            </a: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	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           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3% opslag OZB	 	        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  €     60.900,00</a:t>
            </a: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Gemeente Schagen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4 cent Toeristenbelasting          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  40.000,00</a:t>
            </a:r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Overige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Bijdrage door OFS gecorrigeerde project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			           €     12.013,00</a:t>
            </a:r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Rente			         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            2,00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="" xmlns:a16="http://schemas.microsoft.com/office/drawing/2014/main" id="{E3AC3084-ED67-4367-B208-39EEE9976F09}"/>
              </a:ext>
            </a:extLst>
          </p:cNvPr>
          <p:cNvSpPr/>
          <p:nvPr/>
        </p:nvSpPr>
        <p:spPr>
          <a:xfrm rot="3713572">
            <a:off x="742658" y="952935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€ 2,00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21" name="Grafiek 20">
            <a:extLst>
              <a:ext uri="{FF2B5EF4-FFF2-40B4-BE49-F238E27FC236}">
                <a16:creationId xmlns="" xmlns:a16="http://schemas.microsoft.com/office/drawing/2014/main" id="{0846CE90-92D4-48E3-8116-C0A940665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631357"/>
              </p:ext>
            </p:extLst>
          </p:nvPr>
        </p:nvGraphicFramePr>
        <p:xfrm>
          <a:off x="101237" y="2126463"/>
          <a:ext cx="3606667" cy="411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1057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48072" cy="407737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0" y="-27384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Eindafrekening 2018 </a:t>
            </a: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Uitgaven  € 142.190,00</a:t>
            </a:r>
          </a:p>
        </p:txBody>
      </p:sp>
      <p:sp>
        <p:nvSpPr>
          <p:cNvPr id="9" name="Tekstvak 1"/>
          <p:cNvSpPr txBox="1"/>
          <p:nvPr/>
        </p:nvSpPr>
        <p:spPr>
          <a:xfrm>
            <a:off x="251520" y="3573016"/>
            <a:ext cx="1872208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PROJECTEN € 60.001</a:t>
            </a:r>
            <a:r>
              <a:rPr lang="nl-NL" sz="1500" b="1" dirty="0">
                <a:solidFill>
                  <a:schemeClr val="bg1"/>
                </a:solidFill>
              </a:rPr>
              <a:t>,-</a:t>
            </a:r>
          </a:p>
        </p:txBody>
      </p:sp>
      <p:sp>
        <p:nvSpPr>
          <p:cNvPr id="14" name="Tekstvak 1"/>
          <p:cNvSpPr txBox="1"/>
          <p:nvPr/>
        </p:nvSpPr>
        <p:spPr>
          <a:xfrm>
            <a:off x="251520" y="3861048"/>
            <a:ext cx="1512168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4 cent TB</a:t>
            </a:r>
          </a:p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€ 40.000,-</a:t>
            </a:r>
          </a:p>
        </p:txBody>
      </p:sp>
      <p:sp>
        <p:nvSpPr>
          <p:cNvPr id="16" name="Rechthoek 15"/>
          <p:cNvSpPr/>
          <p:nvPr/>
        </p:nvSpPr>
        <p:spPr>
          <a:xfrm rot="5400000">
            <a:off x="-691781" y="4843608"/>
            <a:ext cx="627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Extern</a:t>
            </a:r>
          </a:p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€ 2.000,-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A45D34B0-DDDB-4F72-A0BB-F3FD1163E3CE}"/>
              </a:ext>
            </a:extLst>
          </p:cNvPr>
          <p:cNvSpPr/>
          <p:nvPr/>
        </p:nvSpPr>
        <p:spPr>
          <a:xfrm>
            <a:off x="1989164" y="305966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€ 23.218,00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="" xmlns:a16="http://schemas.microsoft.com/office/drawing/2014/main" id="{671EA6B4-1BBC-4067-89D7-D78111CAC1BE}"/>
              </a:ext>
            </a:extLst>
          </p:cNvPr>
          <p:cNvSpPr/>
          <p:nvPr/>
        </p:nvSpPr>
        <p:spPr>
          <a:xfrm>
            <a:off x="479898" y="40811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€ 65.017,00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" name="Tekstvak 4">
            <a:extLst>
              <a:ext uri="{FF2B5EF4-FFF2-40B4-BE49-F238E27FC236}">
                <a16:creationId xmlns="" xmlns:a16="http://schemas.microsoft.com/office/drawing/2014/main" id="{1C551C38-B1F1-46EC-A976-2279599C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424" y="1750457"/>
            <a:ext cx="5055404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Totale uitgaven algemeen      € 24.990,00 </a:t>
            </a:r>
          </a:p>
          <a:p>
            <a:r>
              <a:rPr lang="nl-NL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o.a. Ondersteuning/uitvoering projecten, Accountant, Verzekeringen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	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Totale uitgaven PR + info       € 28.212,00 </a:t>
            </a:r>
          </a:p>
          <a:p>
            <a:r>
              <a:rPr lang="nl-NL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o.a. Sponsoring, Bijeenkomsten en 	verkiezing, Ondernemersactiviteiten, Communicatie (website, magazine)</a:t>
            </a:r>
          </a:p>
          <a:p>
            <a:endParaRPr lang="nl-NL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Totale uitgaven Projecten      € 88.988,00</a:t>
            </a:r>
          </a:p>
          <a:p>
            <a:r>
              <a:rPr lang="nl-NL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o.a. Bloembakken, Toeristisch Infoboekje en regiokaart, verrekijker, Wifi, Schagen Marktstad, Campagne veiligheid en bewust- wording  landbouw- en transportverkeer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="" xmlns:a16="http://schemas.microsoft.com/office/drawing/2014/main" id="{03CC34DF-C216-443E-B2C0-10FC10225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646811"/>
              </p:ext>
            </p:extLst>
          </p:nvPr>
        </p:nvGraphicFramePr>
        <p:xfrm>
          <a:off x="-21668" y="1484785"/>
          <a:ext cx="383809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7625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48072" cy="407737"/>
          </a:xfrm>
          <a:prstGeom prst="rect">
            <a:avLst/>
          </a:prstGeom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0" y="-27384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5500" dirty="0">
                <a:solidFill>
                  <a:schemeClr val="accent1"/>
                </a:solidFill>
                <a:latin typeface="Baumans" pitchFamily="2" charset="0"/>
              </a:rPr>
              <a:t>Begroting 2020</a:t>
            </a:r>
          </a:p>
          <a:p>
            <a:pPr algn="ctr" eaLnBrk="1" hangingPunct="1"/>
            <a:r>
              <a:rPr lang="nl-NL" sz="4500" dirty="0">
                <a:solidFill>
                  <a:schemeClr val="accent1"/>
                </a:solidFill>
                <a:latin typeface="Baumans" pitchFamily="2" charset="0"/>
              </a:rPr>
              <a:t>Inkomsten  € 142.761,70</a:t>
            </a:r>
          </a:p>
        </p:txBody>
      </p:sp>
      <p:sp>
        <p:nvSpPr>
          <p:cNvPr id="9" name="Tekstvak 1"/>
          <p:cNvSpPr txBox="1"/>
          <p:nvPr/>
        </p:nvSpPr>
        <p:spPr>
          <a:xfrm>
            <a:off x="251520" y="3573016"/>
            <a:ext cx="1872208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PROJECTEN € 60.001</a:t>
            </a:r>
            <a:r>
              <a:rPr lang="nl-NL" sz="1500" b="1" dirty="0">
                <a:solidFill>
                  <a:schemeClr val="bg1"/>
                </a:solidFill>
              </a:rPr>
              <a:t>,-</a:t>
            </a:r>
          </a:p>
        </p:txBody>
      </p:sp>
      <p:sp>
        <p:nvSpPr>
          <p:cNvPr id="4" name="Rechthoek 3"/>
          <p:cNvSpPr/>
          <p:nvPr/>
        </p:nvSpPr>
        <p:spPr>
          <a:xfrm rot="4619542">
            <a:off x="-81151" y="38259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Externe</a:t>
            </a:r>
          </a:p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€ 8.094,25</a:t>
            </a:r>
          </a:p>
        </p:txBody>
      </p:sp>
      <p:sp>
        <p:nvSpPr>
          <p:cNvPr id="14" name="Tekstvak 1"/>
          <p:cNvSpPr txBox="1"/>
          <p:nvPr/>
        </p:nvSpPr>
        <p:spPr>
          <a:xfrm>
            <a:off x="251520" y="3861048"/>
            <a:ext cx="1512168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4 cent TB</a:t>
            </a:r>
          </a:p>
          <a:p>
            <a:r>
              <a:rPr lang="nl-NL" sz="2000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€ 40.000,-</a:t>
            </a:r>
          </a:p>
        </p:txBody>
      </p:sp>
      <p:sp>
        <p:nvSpPr>
          <p:cNvPr id="16" name="Rechthoek 15"/>
          <p:cNvSpPr/>
          <p:nvPr/>
        </p:nvSpPr>
        <p:spPr>
          <a:xfrm rot="5400000">
            <a:off x="-691781" y="4843608"/>
            <a:ext cx="627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Extern</a:t>
            </a:r>
          </a:p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€ 2.000,-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="" xmlns:a16="http://schemas.microsoft.com/office/drawing/2014/main" id="{1D484DC5-1416-426E-AFC9-E85DE372D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994215"/>
              </p:ext>
            </p:extLst>
          </p:nvPr>
        </p:nvGraphicFramePr>
        <p:xfrm>
          <a:off x="-1050032" y="199700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A45D34B0-DDDB-4F72-A0BB-F3FD1163E3CE}"/>
              </a:ext>
            </a:extLst>
          </p:cNvPr>
          <p:cNvSpPr/>
          <p:nvPr/>
        </p:nvSpPr>
        <p:spPr>
          <a:xfrm>
            <a:off x="2204849" y="40811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€ 62.422,50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="" xmlns:a16="http://schemas.microsoft.com/office/drawing/2014/main" id="{671EA6B4-1BBC-4067-89D7-D78111CAC1BE}"/>
              </a:ext>
            </a:extLst>
          </p:cNvPr>
          <p:cNvSpPr/>
          <p:nvPr/>
        </p:nvSpPr>
        <p:spPr>
          <a:xfrm>
            <a:off x="479898" y="40811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€ 40.000,00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="" xmlns:a16="http://schemas.microsoft.com/office/drawing/2014/main" id="{6B266F89-064C-4725-B40D-629A038855B5}"/>
              </a:ext>
            </a:extLst>
          </p:cNvPr>
          <p:cNvSpPr/>
          <p:nvPr/>
        </p:nvSpPr>
        <p:spPr>
          <a:xfrm rot="3337737">
            <a:off x="832527" y="273156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€ 9.900,00</a:t>
            </a:r>
            <a:r>
              <a:rPr lang="nl-NL" dirty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kstvak 4">
            <a:extLst>
              <a:ext uri="{FF2B5EF4-FFF2-40B4-BE49-F238E27FC236}">
                <a16:creationId xmlns="" xmlns:a16="http://schemas.microsoft.com/office/drawing/2014/main" id="{D11109AD-80C3-4906-87EB-BE543FDC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10" y="1484784"/>
            <a:ext cx="549899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Gemeente Schagen		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4% opslag OZB - niet-woningen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108.650,00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Inflatiecorrectie (1,4%) 	            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    1.521,10</a:t>
            </a:r>
          </a:p>
          <a:p>
            <a:r>
              <a:rPr lang="nl-NL" sz="20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Terugvorderingen gemeente</a:t>
            </a:r>
          </a:p>
          <a:p>
            <a:r>
              <a:rPr lang="nl-NL" sz="2000" i="1" dirty="0">
                <a:latin typeface="Arimo" pitchFamily="34" charset="0"/>
                <a:ea typeface="Arimo" pitchFamily="34" charset="0"/>
                <a:cs typeface="Arimo" pitchFamily="34" charset="0"/>
              </a:rPr>
              <a:t>Maatschappelijke verenigingen   </a:t>
            </a:r>
            <a:r>
              <a:rPr lang="nl-NL" sz="20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€ </a:t>
            </a:r>
            <a:r>
              <a:rPr lang="nl-NL" sz="2000" b="1" i="1" dirty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   3.758,88 </a:t>
            </a:r>
          </a:p>
          <a:p>
            <a:r>
              <a:rPr lang="nl-NL" sz="2000" i="1" dirty="0">
                <a:latin typeface="Arimo" pitchFamily="34" charset="0"/>
                <a:ea typeface="Arimo" pitchFamily="34" charset="0"/>
                <a:cs typeface="Arimo" pitchFamily="34" charset="0"/>
              </a:rPr>
              <a:t>LTO</a:t>
            </a:r>
            <a:r>
              <a:rPr lang="nl-NL" sz="20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			              €</a:t>
            </a:r>
            <a:r>
              <a:rPr lang="nl-NL" sz="2000" b="1" i="1" dirty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  15.662,00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				===========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Totaal 			              €    90.750,22</a:t>
            </a:r>
          </a:p>
          <a:p>
            <a:endParaRPr lang="nl-NL" sz="20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Totaal resterend voor OFS</a:t>
            </a: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	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           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4% opslag OZB	 	          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   90.750,22</a:t>
            </a: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Gemeente Schagen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4 cent Toeristenbelasting           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€     40.000,00</a:t>
            </a: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Overige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Bijdrage </a:t>
            </a:r>
            <a:r>
              <a:rPr lang="nl-NL" sz="2000" dirty="0" err="1">
                <a:latin typeface="Arimo" pitchFamily="34" charset="0"/>
                <a:ea typeface="Arimo" pitchFamily="34" charset="0"/>
                <a:cs typeface="Arimo" pitchFamily="34" charset="0"/>
              </a:rPr>
              <a:t>OV's</a:t>
            </a:r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 Bloembakken</a:t>
            </a:r>
          </a:p>
          <a:p>
            <a:r>
              <a:rPr lang="nl-NL" sz="2000" dirty="0">
                <a:latin typeface="Arimo" pitchFamily="34" charset="0"/>
                <a:ea typeface="Arimo" pitchFamily="34" charset="0"/>
                <a:cs typeface="Arimo" pitchFamily="34" charset="0"/>
              </a:rPr>
              <a:t>Externe bijdragen t.b.v. bijeenkomsten etc.</a:t>
            </a: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nl-NL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			            €      12.011,48</a:t>
            </a:r>
            <a:endParaRPr lang="nl-NL" sz="2000" b="1" i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13" name="Grafiek 12">
            <a:extLst>
              <a:ext uri="{FF2B5EF4-FFF2-40B4-BE49-F238E27FC236}">
                <a16:creationId xmlns="" xmlns:a16="http://schemas.microsoft.com/office/drawing/2014/main" id="{EAAD26B6-DB2C-4410-80CC-FEB1AE324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882649"/>
              </p:ext>
            </p:extLst>
          </p:nvPr>
        </p:nvGraphicFramePr>
        <p:xfrm>
          <a:off x="1" y="1484785"/>
          <a:ext cx="3563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1318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669</Words>
  <Application>Microsoft Office PowerPoint</Application>
  <PresentationFormat>Diavoorstelling (4:3)</PresentationFormat>
  <Paragraphs>651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Arimo</vt:lpstr>
      <vt:lpstr>Baumans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Innovatief Zijpe</dc:creator>
  <cp:lastModifiedBy>Lisette Bruin</cp:lastModifiedBy>
  <cp:revision>240</cp:revision>
  <cp:lastPrinted>2018-11-27T14:09:03Z</cp:lastPrinted>
  <dcterms:created xsi:type="dcterms:W3CDTF">2014-09-01T11:31:21Z</dcterms:created>
  <dcterms:modified xsi:type="dcterms:W3CDTF">2019-10-31T22:38:18Z</dcterms:modified>
</cp:coreProperties>
</file>