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59" r:id="rId5"/>
    <p:sldId id="269" r:id="rId6"/>
    <p:sldId id="273" r:id="rId7"/>
    <p:sldId id="267" r:id="rId8"/>
    <p:sldId id="271" r:id="rId9"/>
    <p:sldId id="272" r:id="rId10"/>
  </p:sldIdLst>
  <p:sldSz cx="12192000" cy="6858000"/>
  <p:notesSz cx="6888163" cy="100218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36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62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796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85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15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0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49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5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750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08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778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D920-8E5F-47EA-9C1F-81A6EC752B0F}" type="datetimeFigureOut">
              <a:rPr lang="nl-NL" smtClean="0"/>
              <a:t>23-9-2019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847A-5648-4057-804E-4BBA199E9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63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Meeropbrengst TB/FB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sz="3600" dirty="0"/>
          </a:p>
          <a:p>
            <a:pPr marL="0" indent="0" algn="ctr">
              <a:buNone/>
            </a:pPr>
            <a:r>
              <a:rPr lang="nl-NL" sz="3600" dirty="0"/>
              <a:t>Welkom</a:t>
            </a:r>
          </a:p>
          <a:p>
            <a:pPr marL="0" indent="0" algn="ctr">
              <a:buNone/>
            </a:pPr>
            <a:r>
              <a:rPr lang="nl-NL" sz="3600" dirty="0"/>
              <a:t>Maandag 23 september 2019 19.30uur</a:t>
            </a:r>
          </a:p>
          <a:p>
            <a:pPr marL="0" indent="0" algn="ctr">
              <a:buNone/>
            </a:pPr>
            <a:r>
              <a:rPr lang="nl-NL" sz="3600" dirty="0"/>
              <a:t>Camping </a:t>
            </a:r>
            <a:r>
              <a:rPr lang="nl-NL" sz="3600" dirty="0" err="1"/>
              <a:t>Tempelhof</a:t>
            </a:r>
            <a:r>
              <a:rPr lang="nl-NL" sz="3600" dirty="0"/>
              <a:t> - Callantsoog</a:t>
            </a:r>
          </a:p>
          <a:p>
            <a:pPr marL="0" indent="0" algn="ctr">
              <a:buNone/>
            </a:pPr>
            <a:r>
              <a:rPr lang="nl-NL" sz="3600" dirty="0"/>
              <a:t>Raads- &amp; Commissieleden</a:t>
            </a:r>
          </a:p>
          <a:p>
            <a:pPr marL="0" indent="0" algn="ctr">
              <a:buNone/>
            </a:pPr>
            <a:r>
              <a:rPr lang="nl-NL" sz="3600" dirty="0"/>
              <a:t>Ondernemers dag- en verblijfsrecreatie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7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Eigenaren die FB betalen en verhuren dragen 1</a:t>
            </a:r>
            <a:r>
              <a:rPr lang="nl-NL" sz="3600" baseline="30000" dirty="0"/>
              <a:t>e</a:t>
            </a:r>
            <a:r>
              <a:rPr lang="nl-NL" sz="3600" dirty="0"/>
              <a:t> halfjaar 2018 geen TB af. </a:t>
            </a:r>
          </a:p>
          <a:p>
            <a:r>
              <a:rPr lang="nl-NL" sz="3600" dirty="0"/>
              <a:t>Aangifte formulier niet in het Duits</a:t>
            </a:r>
          </a:p>
          <a:p>
            <a:r>
              <a:rPr lang="nl-NL" sz="3600" dirty="0"/>
              <a:t>Gemeente is actief in benadering particuliere verhuurders (o.a. </a:t>
            </a:r>
            <a:r>
              <a:rPr lang="nl-NL" sz="3600" dirty="0" err="1"/>
              <a:t>AirB&amp;B</a:t>
            </a:r>
            <a:r>
              <a:rPr lang="nl-NL" sz="3600" dirty="0"/>
              <a:t>)</a:t>
            </a:r>
          </a:p>
          <a:p>
            <a:r>
              <a:rPr lang="nl-NL" sz="3600" dirty="0"/>
              <a:t>Geen aangifte gedaan: herinnering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82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Verordening billijk?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Problematiek arrangementen m.n. april / mei</a:t>
            </a:r>
          </a:p>
          <a:p>
            <a:endParaRPr lang="nl-NL" dirty="0"/>
          </a:p>
          <a:p>
            <a:r>
              <a:rPr lang="nl-NL" dirty="0"/>
              <a:t>2019: Paas arrangement 4 personen 12.4 – 28.4 : € 300,=	</a:t>
            </a:r>
          </a:p>
          <a:p>
            <a:r>
              <a:rPr lang="nl-NL" dirty="0"/>
              <a:t>4 personen x 16 nachten = 64 nachten x € 1,28 = € 81,92 (27%)</a:t>
            </a:r>
          </a:p>
          <a:p>
            <a:endParaRPr lang="nl-NL" dirty="0"/>
          </a:p>
          <a:p>
            <a:r>
              <a:rPr lang="nl-NL" dirty="0"/>
              <a:t>2019: Tulpen arrangement 4 personen 28.4 – 19.5: € 365,= </a:t>
            </a:r>
          </a:p>
          <a:p>
            <a:r>
              <a:rPr lang="nl-NL" dirty="0"/>
              <a:t>4 personen x 21 nachten = 84 nachten x € 1,28 = € 107,52 (29%)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2019: Juni arrangement 4 personen 11.6 – 30.6: € 365,=</a:t>
            </a:r>
          </a:p>
          <a:p>
            <a:r>
              <a:rPr lang="nl-NL" dirty="0"/>
              <a:t>Verordening: 2,1 persoon x 12 nachten = 25,2 overnachtingen x € 1,28 = € 32,26 (8,8%)</a:t>
            </a:r>
          </a:p>
          <a:p>
            <a:endParaRPr lang="nl-NL" dirty="0"/>
          </a:p>
          <a:p>
            <a:r>
              <a:rPr lang="nl-NL" dirty="0"/>
              <a:t>In conclaaf: wat is redelijk en billijk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9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Controle </a:t>
            </a:r>
            <a:r>
              <a:rPr lang="nl-NL" b="1" dirty="0" err="1"/>
              <a:t>buro</a:t>
            </a:r>
            <a:r>
              <a:rPr lang="nl-NL" b="1" dirty="0"/>
              <a:t> Legitiem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/>
              <a:t>Ondernemers werken goed mee</a:t>
            </a:r>
          </a:p>
          <a:p>
            <a:r>
              <a:rPr lang="nl-NL" sz="3600" dirty="0"/>
              <a:t>Algemene Wet Rijksbelastingen (AWR) en de AVG bieden specifieke bevoegdheden voor de controle</a:t>
            </a:r>
          </a:p>
          <a:p>
            <a:pPr marL="0" indent="0">
              <a:buNone/>
            </a:pPr>
            <a:endParaRPr lang="nl-NL" sz="2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5722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Meeropbrengst TB/FB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600" dirty="0"/>
              <a:t>Resultaat: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sz="3600" dirty="0"/>
              <a:t>FB: harmoniseren van tarieven</a:t>
            </a:r>
          </a:p>
          <a:p>
            <a:r>
              <a:rPr lang="nl-NL" sz="3600" dirty="0"/>
              <a:t>FB die verhuurt, extra TB: € 105.000,=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B551E66D-87FB-41D1-BE33-9E7BA4010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23597"/>
              </p:ext>
            </p:extLst>
          </p:nvPr>
        </p:nvGraphicFramePr>
        <p:xfrm>
          <a:off x="838201" y="2838894"/>
          <a:ext cx="5445641" cy="1520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243">
                  <a:extLst>
                    <a:ext uri="{9D8B030D-6E8A-4147-A177-3AD203B41FA5}">
                      <a16:colId xmlns:a16="http://schemas.microsoft.com/office/drawing/2014/main" val="2143583108"/>
                    </a:ext>
                  </a:extLst>
                </a:gridCol>
                <a:gridCol w="1473001">
                  <a:extLst>
                    <a:ext uri="{9D8B030D-6E8A-4147-A177-3AD203B41FA5}">
                      <a16:colId xmlns:a16="http://schemas.microsoft.com/office/drawing/2014/main" val="40407061"/>
                    </a:ext>
                  </a:extLst>
                </a:gridCol>
                <a:gridCol w="1473001">
                  <a:extLst>
                    <a:ext uri="{9D8B030D-6E8A-4147-A177-3AD203B41FA5}">
                      <a16:colId xmlns:a16="http://schemas.microsoft.com/office/drawing/2014/main" val="4031101305"/>
                    </a:ext>
                  </a:extLst>
                </a:gridCol>
                <a:gridCol w="1547396">
                  <a:extLst>
                    <a:ext uri="{9D8B030D-6E8A-4147-A177-3AD203B41FA5}">
                      <a16:colId xmlns:a16="http://schemas.microsoft.com/office/drawing/2014/main" val="3282198607"/>
                    </a:ext>
                  </a:extLst>
                </a:gridCol>
              </a:tblGrid>
              <a:tr h="363379"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u="none" strike="noStrike">
                          <a:effectLst/>
                        </a:rPr>
                        <a:t> 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2017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2018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Verschil € 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6138993"/>
                  </a:ext>
                </a:extLst>
              </a:tr>
              <a:tr h="363379"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u="none" strike="noStrike">
                          <a:effectLst/>
                        </a:rPr>
                        <a:t>FB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1.421.243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1.532.979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111.736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6803602"/>
                  </a:ext>
                </a:extLst>
              </a:tr>
              <a:tr h="363379"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u="none" strike="noStrike">
                          <a:effectLst/>
                        </a:rPr>
                        <a:t>TB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939.515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1.461.506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521.991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7599509"/>
                  </a:ext>
                </a:extLst>
              </a:tr>
              <a:tr h="430318"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u="none" strike="noStrike">
                          <a:effectLst/>
                        </a:rPr>
                        <a:t>Totaal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2.360.758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2.994.485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1" u="none" strike="noStrike" dirty="0">
                          <a:effectLst/>
                        </a:rPr>
                        <a:t>633.727</a:t>
                      </a:r>
                      <a:endParaRPr lang="nl-NL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480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66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Gemaakte afspraken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3000" dirty="0"/>
              <a:t>Uitgangspunt: budgettair neutraal </a:t>
            </a:r>
          </a:p>
          <a:p>
            <a:r>
              <a:rPr lang="nl-NL" sz="3000" dirty="0"/>
              <a:t>Gemeentelijke begroting ‘straalt’ dit ook uit: bestendige lijn</a:t>
            </a:r>
          </a:p>
          <a:p>
            <a:endParaRPr lang="nl-NL" sz="3000" dirty="0"/>
          </a:p>
          <a:p>
            <a:endParaRPr lang="nl-NL" sz="2600" dirty="0"/>
          </a:p>
          <a:p>
            <a:endParaRPr lang="nl-NL" sz="2600" dirty="0"/>
          </a:p>
          <a:p>
            <a:endParaRPr lang="nl-NL" sz="2600" dirty="0"/>
          </a:p>
          <a:p>
            <a:endParaRPr lang="nl-NL" sz="2600" dirty="0"/>
          </a:p>
          <a:p>
            <a:r>
              <a:rPr lang="nl-NL" sz="3000" dirty="0"/>
              <a:t>Niet primair om meer belasting op te halen </a:t>
            </a:r>
          </a:p>
          <a:p>
            <a:r>
              <a:rPr lang="nl-NL" sz="3000" dirty="0"/>
              <a:t>Bij minder opbrengst wordt het tarief aangepast</a:t>
            </a:r>
          </a:p>
          <a:p>
            <a:r>
              <a:rPr lang="nl-NL" sz="3000" dirty="0"/>
              <a:t>Betrouwbare overheid: Afspraak = Afspraak</a:t>
            </a:r>
          </a:p>
          <a:p>
            <a:pPr marL="0" indent="0">
              <a:buNone/>
            </a:pPr>
            <a:endParaRPr lang="nl-NL" sz="2600" dirty="0"/>
          </a:p>
          <a:p>
            <a:endParaRPr lang="nl-NL" sz="2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9AA035D3-BBC5-4243-B541-1EF42FC5553E}"/>
              </a:ext>
            </a:extLst>
          </p:cNvPr>
          <p:cNvGraphicFramePr>
            <a:graphicFrameLocks noGrp="1"/>
          </p:cNvGraphicFramePr>
          <p:nvPr/>
        </p:nvGraphicFramePr>
        <p:xfrm>
          <a:off x="1201480" y="2724948"/>
          <a:ext cx="6507126" cy="1538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81">
                  <a:extLst>
                    <a:ext uri="{9D8B030D-6E8A-4147-A177-3AD203B41FA5}">
                      <a16:colId xmlns:a16="http://schemas.microsoft.com/office/drawing/2014/main" val="3881470782"/>
                    </a:ext>
                  </a:extLst>
                </a:gridCol>
                <a:gridCol w="830835">
                  <a:extLst>
                    <a:ext uri="{9D8B030D-6E8A-4147-A177-3AD203B41FA5}">
                      <a16:colId xmlns:a16="http://schemas.microsoft.com/office/drawing/2014/main" val="1362526854"/>
                    </a:ext>
                  </a:extLst>
                </a:gridCol>
                <a:gridCol w="1661670">
                  <a:extLst>
                    <a:ext uri="{9D8B030D-6E8A-4147-A177-3AD203B41FA5}">
                      <a16:colId xmlns:a16="http://schemas.microsoft.com/office/drawing/2014/main" val="445183019"/>
                    </a:ext>
                  </a:extLst>
                </a:gridCol>
                <a:gridCol w="1661670">
                  <a:extLst>
                    <a:ext uri="{9D8B030D-6E8A-4147-A177-3AD203B41FA5}">
                      <a16:colId xmlns:a16="http://schemas.microsoft.com/office/drawing/2014/main" val="559860314"/>
                    </a:ext>
                  </a:extLst>
                </a:gridCol>
                <a:gridCol w="1661670">
                  <a:extLst>
                    <a:ext uri="{9D8B030D-6E8A-4147-A177-3AD203B41FA5}">
                      <a16:colId xmlns:a16="http://schemas.microsoft.com/office/drawing/2014/main" val="2150328274"/>
                    </a:ext>
                  </a:extLst>
                </a:gridCol>
              </a:tblGrid>
              <a:tr h="384677">
                <a:tc>
                  <a:txBody>
                    <a:bodyPr/>
                    <a:lstStyle/>
                    <a:p>
                      <a:pPr algn="ctr" fontAlgn="b"/>
                      <a:r>
                        <a:rPr lang="nl-NL" sz="2200" u="none" strike="noStrike">
                          <a:effectLst/>
                        </a:rPr>
                        <a:t> 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200" u="none" strike="noStrike">
                          <a:effectLst/>
                        </a:rPr>
                        <a:t>tarief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200" u="none" strike="noStrike" dirty="0">
                          <a:effectLst/>
                        </a:rPr>
                        <a:t>TB</a:t>
                      </a:r>
                      <a:endParaRPr lang="nl-NL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200" u="none" strike="noStrike">
                          <a:effectLst/>
                        </a:rPr>
                        <a:t>FB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200" u="none" strike="noStrike">
                          <a:effectLst/>
                        </a:rPr>
                        <a:t>Totaal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3649051"/>
                  </a:ext>
                </a:extLst>
              </a:tr>
              <a:tr h="384677"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2017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€ 1,16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 dirty="0">
                          <a:effectLst/>
                        </a:rPr>
                        <a:t>980.000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 dirty="0">
                          <a:effectLst/>
                        </a:rPr>
                        <a:t>1.414.000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2.394.000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603804"/>
                  </a:ext>
                </a:extLst>
              </a:tr>
              <a:tr h="384677"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2018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€ 1,25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1.113.000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1.414.000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2.527.000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666796"/>
                  </a:ext>
                </a:extLst>
              </a:tr>
              <a:tr h="384677"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2019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€ 1,28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>
                          <a:effectLst/>
                        </a:rPr>
                        <a:t>1.113.000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 dirty="0">
                          <a:effectLst/>
                        </a:rPr>
                        <a:t>1.414.000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200" u="none" strike="noStrike" dirty="0">
                          <a:effectLst/>
                        </a:rPr>
                        <a:t>2.527.000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002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55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Argumenten</a:t>
            </a:r>
            <a:r>
              <a:rPr lang="nl-NL" dirty="0"/>
              <a:t>	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Oude verordening: onze prijzen zeer concurrerend houden</a:t>
            </a:r>
          </a:p>
          <a:p>
            <a:r>
              <a:rPr lang="nl-NL" sz="2600" dirty="0"/>
              <a:t>Toeristenbelasting is een onderdeel van onze kostprijs</a:t>
            </a:r>
          </a:p>
          <a:p>
            <a:r>
              <a:rPr lang="nl-NL" sz="2600" dirty="0"/>
              <a:t>ZKA rapport revitalisatie: heel veel overnachtingen in onze gemeente</a:t>
            </a:r>
          </a:p>
          <a:p>
            <a:r>
              <a:rPr lang="nl-NL" sz="2600" dirty="0"/>
              <a:t>Structurele lastenverzwaring voor de sector</a:t>
            </a:r>
          </a:p>
          <a:p>
            <a:pPr lvl="1"/>
            <a:r>
              <a:rPr lang="nl-NL" sz="2600" dirty="0"/>
              <a:t>Aanslagen: € 2.000,- =&gt; € 6.000,- | € 40.000,- =&gt; € 90.000,-</a:t>
            </a:r>
          </a:p>
          <a:p>
            <a:r>
              <a:rPr lang="nl-NL" sz="2600" dirty="0"/>
              <a:t>Investeringsruimte die hard nodig is: goede prijs/kwaliteits verhouding.</a:t>
            </a:r>
          </a:p>
          <a:p>
            <a:r>
              <a:rPr lang="nl-NL" sz="2600" dirty="0"/>
              <a:t>Toerist is niet uw kiezer: echte kamperen komt onder forse druk</a:t>
            </a:r>
            <a:endParaRPr lang="nl-NL" sz="2600" dirty="0">
              <a:solidFill>
                <a:srgbClr val="FF0000"/>
              </a:solidFill>
            </a:endParaRPr>
          </a:p>
          <a:p>
            <a:r>
              <a:rPr lang="nl-NL" sz="2600" dirty="0"/>
              <a:t>Ondernemers gingen uit van budgettair neutraal</a:t>
            </a:r>
          </a:p>
          <a:p>
            <a:r>
              <a:rPr lang="nl-NL" sz="2600" dirty="0"/>
              <a:t>Kampeerplaatsen worden omgezet naar vaste plaatsen.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0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4F38A-778E-43D5-9588-F000B535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Gehoorde argumenten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3EF34-AFCD-4CD6-979B-6FC9D7B35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/>
              <a:t>Oproep tot niet betalen: NEEN</a:t>
            </a:r>
          </a:p>
          <a:p>
            <a:r>
              <a:rPr lang="nl-NL" sz="3600" dirty="0"/>
              <a:t>Ondernemers zijn zakkenvullers: NEEN</a:t>
            </a:r>
          </a:p>
          <a:p>
            <a:r>
              <a:rPr lang="nl-NL" sz="3600" dirty="0"/>
              <a:t>Financieren Sociaal domein met TB: Bizar!</a:t>
            </a:r>
          </a:p>
          <a:p>
            <a:r>
              <a:rPr lang="nl-NL" sz="3600"/>
              <a:t>Fors </a:t>
            </a:r>
            <a:r>
              <a:rPr lang="nl-NL" sz="3600" dirty="0"/>
              <a:t>verhogen TB: afspraak is indexatie of gelijke trend met aanpassing OZB tarieven.</a:t>
            </a:r>
          </a:p>
          <a:p>
            <a:endParaRPr lang="nl-NL" sz="3600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DB58BA-EF81-4DBE-93B5-FAF6321B53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7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Sector voorstel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Voorgesteld tarief 2020 &amp; 2021			      € 1,30</a:t>
            </a:r>
          </a:p>
          <a:p>
            <a:pPr marL="0" indent="0">
              <a:buNone/>
            </a:pPr>
            <a:r>
              <a:rPr lang="nl-NL" dirty="0"/>
              <a:t>Compensatie 2018/2019: € 350.000/jaar		-/-  € 0,30</a:t>
            </a:r>
          </a:p>
          <a:p>
            <a:pPr marL="0" indent="0">
              <a:buNone/>
            </a:pPr>
            <a:r>
              <a:rPr lang="nl-NL" dirty="0"/>
              <a:t>(gemeente ‘krijgt’ € 100.000 TB uit FB)</a:t>
            </a:r>
          </a:p>
          <a:p>
            <a:pPr marL="0" indent="0">
              <a:buNone/>
            </a:pPr>
            <a:r>
              <a:rPr lang="nl-NL" dirty="0"/>
              <a:t>Verrekening budgettair neutraal 			-/-  € 0,30</a:t>
            </a:r>
          </a:p>
          <a:p>
            <a:pPr marL="0" indent="0">
              <a:buNone/>
            </a:pPr>
            <a:r>
              <a:rPr lang="nl-NL" dirty="0"/>
              <a:t>(1,1 </a:t>
            </a:r>
            <a:r>
              <a:rPr lang="nl-NL" dirty="0" err="1"/>
              <a:t>milj</a:t>
            </a:r>
            <a:r>
              <a:rPr lang="nl-NL" dirty="0"/>
              <a:t>. </a:t>
            </a:r>
            <a:r>
              <a:rPr lang="nl-NL" dirty="0" err="1"/>
              <a:t>overn</a:t>
            </a:r>
            <a:r>
              <a:rPr lang="nl-NL" dirty="0"/>
              <a:t>. x € 1,= = gem. begroting TB)</a:t>
            </a:r>
          </a:p>
          <a:p>
            <a:pPr marL="0" indent="0">
              <a:buNone/>
            </a:pPr>
            <a:r>
              <a:rPr lang="nl-NL" dirty="0"/>
              <a:t>							-------------</a:t>
            </a:r>
          </a:p>
          <a:p>
            <a:pPr marL="0" indent="0">
              <a:buNone/>
            </a:pPr>
            <a:r>
              <a:rPr lang="nl-NL" dirty="0"/>
              <a:t>Tarief 2020 &amp; 2021				                   € 0,70 (+ index)</a:t>
            </a:r>
          </a:p>
          <a:p>
            <a:pPr marL="0" indent="0">
              <a:buNone/>
            </a:pPr>
            <a:r>
              <a:rPr lang="nl-NL" dirty="0"/>
              <a:t>						      	========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Tarief 2022: € 1,30 -/- € 0,30 (budgettair neutraal) = € 1,= (+ index)	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88" y="613759"/>
            <a:ext cx="1711712" cy="107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20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335</Words>
  <Application>Microsoft Office PowerPoint</Application>
  <PresentationFormat>Breedbeeld</PresentationFormat>
  <Paragraphs>111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Meeropbrengst TB/FB</vt:lpstr>
      <vt:lpstr>Communicatie</vt:lpstr>
      <vt:lpstr>Verordening billijk?</vt:lpstr>
      <vt:lpstr>Controle buro Legitiem </vt:lpstr>
      <vt:lpstr>Meeropbrengst TB/FB</vt:lpstr>
      <vt:lpstr>Gemaakte afspraken</vt:lpstr>
      <vt:lpstr>Argumenten  </vt:lpstr>
      <vt:lpstr>Gehoorde argumenten </vt:lpstr>
      <vt:lpstr>Sector voorstel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Kees de Wit</dc:creator>
  <cp:lastModifiedBy>Park de Horn. Directie</cp:lastModifiedBy>
  <cp:revision>82</cp:revision>
  <cp:lastPrinted>2019-09-22T13:56:47Z</cp:lastPrinted>
  <dcterms:created xsi:type="dcterms:W3CDTF">2015-03-17T18:35:29Z</dcterms:created>
  <dcterms:modified xsi:type="dcterms:W3CDTF">2019-09-23T08:32:35Z</dcterms:modified>
</cp:coreProperties>
</file>